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3"/>
  </p:notesMasterIdLst>
  <p:handoutMasterIdLst>
    <p:handoutMasterId r:id="rId74"/>
  </p:handoutMasterIdLst>
  <p:sldIdLst>
    <p:sldId id="256" r:id="rId2"/>
    <p:sldId id="298" r:id="rId3"/>
    <p:sldId id="359" r:id="rId4"/>
    <p:sldId id="258" r:id="rId5"/>
    <p:sldId id="358" r:id="rId6"/>
    <p:sldId id="337" r:id="rId7"/>
    <p:sldId id="260" r:id="rId8"/>
    <p:sldId id="259" r:id="rId9"/>
    <p:sldId id="299" r:id="rId10"/>
    <p:sldId id="262" r:id="rId11"/>
    <p:sldId id="306" r:id="rId12"/>
    <p:sldId id="317" r:id="rId13"/>
    <p:sldId id="356" r:id="rId14"/>
    <p:sldId id="307" r:id="rId15"/>
    <p:sldId id="340" r:id="rId16"/>
    <p:sldId id="308" r:id="rId17"/>
    <p:sldId id="318" r:id="rId18"/>
    <p:sldId id="309" r:id="rId19"/>
    <p:sldId id="296" r:id="rId20"/>
    <p:sldId id="268" r:id="rId21"/>
    <p:sldId id="310" r:id="rId22"/>
    <p:sldId id="270" r:id="rId23"/>
    <p:sldId id="271" r:id="rId24"/>
    <p:sldId id="280" r:id="rId25"/>
    <p:sldId id="261" r:id="rId26"/>
    <p:sldId id="274" r:id="rId27"/>
    <p:sldId id="275" r:id="rId28"/>
    <p:sldId id="341" r:id="rId29"/>
    <p:sldId id="327" r:id="rId30"/>
    <p:sldId id="328" r:id="rId31"/>
    <p:sldId id="329" r:id="rId32"/>
    <p:sldId id="330" r:id="rId33"/>
    <p:sldId id="360" r:id="rId34"/>
    <p:sldId id="361" r:id="rId35"/>
    <p:sldId id="364" r:id="rId36"/>
    <p:sldId id="362" r:id="rId37"/>
    <p:sldId id="363" r:id="rId38"/>
    <p:sldId id="365" r:id="rId39"/>
    <p:sldId id="323" r:id="rId40"/>
    <p:sldId id="324" r:id="rId41"/>
    <p:sldId id="336" r:id="rId42"/>
    <p:sldId id="325" r:id="rId43"/>
    <p:sldId id="326" r:id="rId44"/>
    <p:sldId id="347" r:id="rId45"/>
    <p:sldId id="348" r:id="rId46"/>
    <p:sldId id="349" r:id="rId47"/>
    <p:sldId id="350" r:id="rId48"/>
    <p:sldId id="351" r:id="rId49"/>
    <p:sldId id="339" r:id="rId50"/>
    <p:sldId id="304" r:id="rId51"/>
    <p:sldId id="305" r:id="rId52"/>
    <p:sldId id="342" r:id="rId53"/>
    <p:sldId id="346" r:id="rId54"/>
    <p:sldId id="343" r:id="rId55"/>
    <p:sldId id="344" r:id="rId56"/>
    <p:sldId id="345" r:id="rId57"/>
    <p:sldId id="313" r:id="rId58"/>
    <p:sldId id="300" r:id="rId59"/>
    <p:sldId id="357" r:id="rId60"/>
    <p:sldId id="301" r:id="rId61"/>
    <p:sldId id="314" r:id="rId62"/>
    <p:sldId id="276" r:id="rId63"/>
    <p:sldId id="302" r:id="rId64"/>
    <p:sldId id="315" r:id="rId65"/>
    <p:sldId id="278" r:id="rId66"/>
    <p:sldId id="279" r:id="rId67"/>
    <p:sldId id="354" r:id="rId68"/>
    <p:sldId id="352" r:id="rId69"/>
    <p:sldId id="353" r:id="rId70"/>
    <p:sldId id="355" r:id="rId71"/>
    <p:sldId id="335" r:id="rId72"/>
  </p:sldIdLst>
  <p:sldSz cx="9144000" cy="6858000" type="screen4x3"/>
  <p:notesSz cx="7315200" cy="9601200"/>
  <p:custDataLst>
    <p:tags r:id="rId7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9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395" autoAdjust="0"/>
  </p:normalViewPr>
  <p:slideViewPr>
    <p:cSldViewPr>
      <p:cViewPr varScale="1">
        <p:scale>
          <a:sx n="99" d="100"/>
          <a:sy n="99" d="100"/>
        </p:scale>
        <p:origin x="7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5996EE-49AD-4EC8-BAB2-B238FEBFCC8C}" type="datetimeFigureOut">
              <a:rPr lang="en-US"/>
              <a:pPr>
                <a:defRPr/>
              </a:pPr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7997E8-4A7D-47B8-976C-1C7B62AE4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F4342-0C93-41BB-901C-EAE289D1BC4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C80B-C327-44BD-BFF9-D5AE8CA9A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5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C80B-C327-44BD-BFF9-D5AE8CA9A25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3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C80B-C327-44BD-BFF9-D5AE8CA9A25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5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66850" y="166688"/>
            <a:ext cx="6324600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School / Department Name</a:t>
            </a:r>
            <a:br>
              <a:rPr lang="en-US"/>
            </a:b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562600"/>
            <a:ext cx="8534400" cy="8382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590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7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9075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1985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85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05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305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8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9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59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24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School/Department Name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763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rsp.wisc.edu/rates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rsp.wisc.edu/forms/index.cfm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p.wisc.edu/services/admin/ops/reqsummary.cf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sp.wisc.edu/accountant_search/" TargetMode="External"/><Relationship Id="rId5" Type="http://schemas.openxmlformats.org/officeDocument/2006/relationships/hyperlink" Target="https://www.rsp.wisc.edu/" TargetMode="External"/><Relationship Id="rId4" Type="http://schemas.openxmlformats.org/officeDocument/2006/relationships/hyperlink" Target="https://wisdm2.doit.wisc.ed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2578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WISDM for Grants Management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28600" y="6370638"/>
            <a:ext cx="2522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3" tIns="45509" rIns="91013" bIns="4550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Last Updated: December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My Projects List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52400" y="42672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For Investigators, this list will be populated automatically.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Other users can add and subtract projects as they wish.</a:t>
            </a:r>
          </a:p>
        </p:txBody>
      </p:sp>
      <p:pic>
        <p:nvPicPr>
          <p:cNvPr id="13316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6" b="-4286"/>
          <a:stretch>
            <a:fillRect/>
          </a:stretch>
        </p:blipFill>
        <p:spPr>
          <a:xfrm>
            <a:off x="152400" y="1547813"/>
            <a:ext cx="8763000" cy="2847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My Projects List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4463" y="3962400"/>
            <a:ext cx="7067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ahoma" panose="020B0604030504040204" pitchFamily="34" charset="0"/>
              </a:rPr>
              <a:t>Column headings allow users to sort data ascending or descending.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ahoma" panose="020B0604030504040204" pitchFamily="34" charset="0"/>
              </a:rPr>
              <a:t>The default Balance Type is Budget, which includes Encumbrances.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ahoma" panose="020B0604030504040204" pitchFamily="34" charset="0"/>
              </a:rPr>
              <a:t>The default reporting period is the current month.</a:t>
            </a:r>
          </a:p>
        </p:txBody>
      </p:sp>
      <p:pic>
        <p:nvPicPr>
          <p:cNvPr id="14340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6" b="-4286"/>
          <a:stretch>
            <a:fillRect/>
          </a:stretch>
        </p:blipFill>
        <p:spPr>
          <a:xfrm>
            <a:off x="152400" y="1547813"/>
            <a:ext cx="8763000" cy="2847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My Projects List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" y="4281488"/>
            <a:ext cx="8474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Tahoma" panose="020B0604030504040204" pitchFamily="34" charset="0"/>
                <a:cs typeface="Tahoma" panose="020B0604030504040204" pitchFamily="34" charset="0"/>
              </a:rPr>
              <a:t>Note:</a:t>
            </a: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  The financial balance information on this page </a:t>
            </a:r>
            <a:r>
              <a:rPr lang="en-US" altLang="en-US" sz="2000" b="1">
                <a:latin typeface="Tahoma" panose="020B0604030504040204" pitchFamily="34" charset="0"/>
                <a:cs typeface="Tahoma" panose="020B0604030504040204" pitchFamily="34" charset="0"/>
              </a:rPr>
              <a:t>INCLUDES F&amp;A</a:t>
            </a: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.  To see an accurate picture of the funds available to spend, drill down on the Project ID.</a:t>
            </a:r>
          </a:p>
        </p:txBody>
      </p:sp>
      <p:pic>
        <p:nvPicPr>
          <p:cNvPr id="15364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6" b="-4286"/>
          <a:stretch>
            <a:fillRect/>
          </a:stretch>
        </p:blipFill>
        <p:spPr>
          <a:xfrm>
            <a:off x="152400" y="1547813"/>
            <a:ext cx="8763000" cy="2847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My Projects List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2400" y="4395788"/>
            <a:ext cx="8474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The arrows and “X” allow users to move projects to a specific place in their My Projects list or delete the project from the list.   Use the arrows to move the project position.   The “X” deletes the project from your list.</a:t>
            </a:r>
          </a:p>
        </p:txBody>
      </p:sp>
      <p:pic>
        <p:nvPicPr>
          <p:cNvPr id="16388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6" b="-4286"/>
          <a:stretch>
            <a:fillRect/>
          </a:stretch>
        </p:blipFill>
        <p:spPr>
          <a:xfrm>
            <a:off x="152400" y="1547813"/>
            <a:ext cx="8763000" cy="2847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8" descr="ScreenHunter_03 Dec. 14 15.5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166813"/>
            <a:ext cx="8763000" cy="3609975"/>
          </a:xfr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My Projects List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52400" y="1447800"/>
            <a:ext cx="381000" cy="3505200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7413" name="AutoShape 6"/>
          <p:cNvSpPr>
            <a:spLocks/>
          </p:cNvSpPr>
          <p:nvPr/>
        </p:nvSpPr>
        <p:spPr bwMode="auto">
          <a:xfrm>
            <a:off x="1066800" y="5410200"/>
            <a:ext cx="2209800" cy="800100"/>
          </a:xfrm>
          <a:prstGeom prst="borderCallout2">
            <a:avLst>
              <a:gd name="adj1" fmla="val 14287"/>
              <a:gd name="adj2" fmla="val -3449"/>
              <a:gd name="adj3" fmla="val 14287"/>
              <a:gd name="adj4" fmla="val -16093"/>
              <a:gd name="adj5" fmla="val -57144"/>
              <a:gd name="adj6" fmla="val -292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Drill-down to Project data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533400" y="1447800"/>
            <a:ext cx="533400" cy="3581400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7415" name="AutoShape 8"/>
          <p:cNvSpPr>
            <a:spLocks/>
          </p:cNvSpPr>
          <p:nvPr/>
        </p:nvSpPr>
        <p:spPr bwMode="auto">
          <a:xfrm>
            <a:off x="2133600" y="533400"/>
            <a:ext cx="4114800" cy="800100"/>
          </a:xfrm>
          <a:prstGeom prst="borderCallout2">
            <a:avLst>
              <a:gd name="adj1" fmla="val 14287"/>
              <a:gd name="adj2" fmla="val -1852"/>
              <a:gd name="adj3" fmla="val 14287"/>
              <a:gd name="adj4" fmla="val -12694"/>
              <a:gd name="adj5" fmla="val 115079"/>
              <a:gd name="adj6" fmla="val -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Drill down to Award data: Award IDs start with “MSN”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Award/Project Search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0338" y="5486400"/>
            <a:ext cx="8474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Tahoma" panose="020B0604030504040204" pitchFamily="34" charset="0"/>
                <a:cs typeface="Tahoma" panose="020B0604030504040204" pitchFamily="34" charset="0"/>
              </a:rPr>
              <a:t>NOTE:</a:t>
            </a: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  It is important that you use the new Project Search to locate current projects.  Do not use the “Old Project Search” unless you must see transaction detail prior to July 2006. </a:t>
            </a:r>
          </a:p>
        </p:txBody>
      </p:sp>
      <p:pic>
        <p:nvPicPr>
          <p:cNvPr id="1843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2724" r="58221" b="5469"/>
          <a:stretch>
            <a:fillRect/>
          </a:stretch>
        </p:blipFill>
        <p:spPr bwMode="auto">
          <a:xfrm>
            <a:off x="481013" y="838200"/>
            <a:ext cx="81534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Award Summary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36525" y="5168900"/>
            <a:ext cx="858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Tahoma" panose="020B0604030504040204" pitchFamily="34" charset="0"/>
                <a:cs typeface="Tahoma" panose="020B0604030504040204" pitchFamily="34" charset="0"/>
              </a:rPr>
              <a:t>For Grants, demographic information is captured at the Award level.</a:t>
            </a:r>
            <a:br>
              <a:rPr lang="en-US" altLang="en-US" sz="22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200">
                <a:latin typeface="Tahoma" panose="020B0604030504040204" pitchFamily="34" charset="0"/>
                <a:cs typeface="Tahoma" panose="020B0604030504040204" pitchFamily="34" charset="0"/>
              </a:rPr>
              <a:t>Every Award will have one or more projects.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90600"/>
            <a:ext cx="90170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Award Summary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6525" y="5145088"/>
            <a:ext cx="8702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latin typeface="Tahoma" panose="020B0604030504040204" pitchFamily="34" charset="0"/>
                <a:cs typeface="Tahoma" panose="020B0604030504040204" pitchFamily="34" charset="0"/>
              </a:rPr>
              <a:t>Note:</a:t>
            </a: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 The financial balance information on this page INCLUDES F&amp;A.  To see an accurate picture of the funds available to spend, drill down on the Project ID.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90600"/>
            <a:ext cx="90170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ScreenHunter_01 Nov. 07 12.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54163"/>
            <a:ext cx="89916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Award Summary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52400" y="1752600"/>
            <a:ext cx="6096000" cy="1600200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76200" y="3371850"/>
            <a:ext cx="838200" cy="1676400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1510" name="AutoShape 7"/>
          <p:cNvSpPr>
            <a:spLocks/>
          </p:cNvSpPr>
          <p:nvPr/>
        </p:nvSpPr>
        <p:spPr bwMode="auto">
          <a:xfrm>
            <a:off x="7010400" y="1885950"/>
            <a:ext cx="1524000" cy="609600"/>
          </a:xfrm>
          <a:prstGeom prst="borderCallout2">
            <a:avLst>
              <a:gd name="adj1" fmla="val 18750"/>
              <a:gd name="adj2" fmla="val -5000"/>
              <a:gd name="adj3" fmla="val 18750"/>
              <a:gd name="adj4" fmla="val -27083"/>
              <a:gd name="adj5" fmla="val 93750"/>
              <a:gd name="adj6" fmla="val -50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Award Information</a:t>
            </a:r>
          </a:p>
        </p:txBody>
      </p:sp>
      <p:sp>
        <p:nvSpPr>
          <p:cNvPr id="21511" name="AutoShape 8"/>
          <p:cNvSpPr>
            <a:spLocks/>
          </p:cNvSpPr>
          <p:nvPr/>
        </p:nvSpPr>
        <p:spPr bwMode="auto">
          <a:xfrm>
            <a:off x="1524000" y="5391150"/>
            <a:ext cx="2362200" cy="609600"/>
          </a:xfrm>
          <a:prstGeom prst="borderCallout2">
            <a:avLst>
              <a:gd name="adj1" fmla="val 18750"/>
              <a:gd name="adj2" fmla="val -3227"/>
              <a:gd name="adj3" fmla="val 18750"/>
              <a:gd name="adj4" fmla="val -23792"/>
              <a:gd name="adj5" fmla="val -56250"/>
              <a:gd name="adj6" fmla="val -451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Projects Associated with Award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ScreenHunter_01 Nov. 07 12.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54163"/>
            <a:ext cx="89916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Award Summary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76200" y="3276600"/>
            <a:ext cx="5334000" cy="381000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2533" name="AutoShape 8"/>
          <p:cNvSpPr>
            <a:spLocks/>
          </p:cNvSpPr>
          <p:nvPr/>
        </p:nvSpPr>
        <p:spPr bwMode="auto">
          <a:xfrm>
            <a:off x="6553200" y="2857500"/>
            <a:ext cx="1524000" cy="723900"/>
          </a:xfrm>
          <a:prstGeom prst="borderCallout2">
            <a:avLst>
              <a:gd name="adj1" fmla="val 15792"/>
              <a:gd name="adj2" fmla="val -5000"/>
              <a:gd name="adj3" fmla="val 15792"/>
              <a:gd name="adj4" fmla="val -36875"/>
              <a:gd name="adj5" fmla="val 74296"/>
              <a:gd name="adj6" fmla="val -7325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Tabbed navigation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212725" y="5297488"/>
            <a:ext cx="7935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Tabbed navigation provides additional information.</a:t>
            </a:r>
            <a:b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The My Projects link on the menu bar returns you to your</a:t>
            </a:r>
            <a:b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My Projects list.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1828800" y="1524000"/>
            <a:ext cx="990600" cy="381000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2536" name="AutoShape 12"/>
          <p:cNvSpPr>
            <a:spLocks/>
          </p:cNvSpPr>
          <p:nvPr/>
        </p:nvSpPr>
        <p:spPr bwMode="auto">
          <a:xfrm>
            <a:off x="5410200" y="876300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66949"/>
              <a:gd name="adj5" fmla="val 108574"/>
              <a:gd name="adj6" fmla="val -15338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Return to My Projects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WISDM for Grants Management 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5626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10000"/>
              </a:spcAft>
              <a:defRPr/>
            </a:pP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This presentation is meant to give an overview of the use of WISDM for managing sponsored programs</a:t>
            </a:r>
          </a:p>
          <a:p>
            <a:pPr eaLnBrk="1" hangingPunct="1">
              <a:spcBef>
                <a:spcPct val="30000"/>
              </a:spcBef>
              <a:spcAft>
                <a:spcPct val="10000"/>
              </a:spcAft>
              <a:defRPr/>
            </a:pP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A replacement system for WISDM called WISER is currently in development.</a:t>
            </a:r>
          </a:p>
          <a:p>
            <a:pPr marL="0" indent="0" eaLnBrk="1" hangingPunct="1">
              <a:spcBef>
                <a:spcPct val="30000"/>
              </a:spcBef>
              <a:spcAft>
                <a:spcPct val="10000"/>
              </a:spcAft>
              <a:buFontTx/>
              <a:buNone/>
              <a:defRPr/>
            </a:pPr>
            <a:endParaRPr lang="en-US" alt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620000" cy="5334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Personnel: All Individuals Paid by Salary/Stipend on an Award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28600" y="58674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ahoma" panose="020B0604030504040204" pitchFamily="34" charset="0"/>
                <a:cs typeface="Tahoma" panose="020B0604030504040204" pitchFamily="34" charset="0"/>
              </a:rPr>
              <a:t>Note</a:t>
            </a: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: Column headings on these detail pages can be used to sort data</a:t>
            </a:r>
          </a:p>
        </p:txBody>
      </p:sp>
      <p:pic>
        <p:nvPicPr>
          <p:cNvPr id="23556" name="Picture 4" descr="ScreenHunter_02 Nov. 07 12.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62000"/>
            <a:ext cx="889635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Funding Actions: Award Actions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200" y="514985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ahoma" panose="020B0604030504040204" pitchFamily="34" charset="0"/>
              </a:rPr>
              <a:t>Items in the Funding Actions tab include actions related to receiving the Notice of Award, Award Modifications, No-Cost Extensions, etc.  </a:t>
            </a:r>
          </a:p>
        </p:txBody>
      </p:sp>
      <p:pic>
        <p:nvPicPr>
          <p:cNvPr id="24580" name="Picture 6" descr="ScreenHunter_06 Nov. 07 12.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4975"/>
            <a:ext cx="89916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>
                <a:latin typeface="Tahoma" panose="020B0604030504040204" pitchFamily="34" charset="0"/>
                <a:cs typeface="Tahoma" panose="020B0604030504040204" pitchFamily="34" charset="0"/>
              </a:rPr>
              <a:t>Requirements: Terms and Conditions and Certifications</a:t>
            </a:r>
          </a:p>
        </p:txBody>
      </p:sp>
      <p:pic>
        <p:nvPicPr>
          <p:cNvPr id="25603" name="Picture 5" descr="ScreenHunter_07 Nov. 07 12.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085850"/>
            <a:ext cx="89630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Associated Docs: Invoices and NGAs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33350" y="5795963"/>
            <a:ext cx="89344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ahoma" panose="020B0604030504040204" pitchFamily="34" charset="0"/>
              </a:rPr>
              <a:t>Copies of invoices sent to the sponsor are stored under the Associated Docs tab under “Sponsor Billing Invoices”; Notifications received from the sponsor (and in some other supporting documents) are stored under “Other Documents”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838200"/>
            <a:ext cx="8945562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WISPER: Information About Proposal</a:t>
            </a: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152400" y="4495800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This represents what was originally proposed, and may contain WISPER records related to the award.</a:t>
            </a:r>
          </a:p>
        </p:txBody>
      </p:sp>
      <p:pic>
        <p:nvPicPr>
          <p:cNvPr id="27652" name="Content Placeholder 5" descr="ScreenHunter_09 Nov. 07 12.4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838200"/>
            <a:ext cx="8763000" cy="3573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Project-Level Information</a:t>
            </a:r>
            <a:endParaRPr lang="en-US" alt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3429000"/>
            <a:ext cx="4453128" cy="3352800"/>
          </a:xfrm>
          <a:ln w="28575">
            <a:solidFill>
              <a:srgbClr val="C00000"/>
            </a:solidFill>
          </a:ln>
        </p:spPr>
        <p:txBody>
          <a:bodyPr numCol="1"/>
          <a:lstStyle/>
          <a:p>
            <a:pPr marL="0" indent="0" eaLnBrk="1" hangingPunct="1">
              <a:buNone/>
            </a:pPr>
            <a:r>
              <a:rPr lang="en-US" altLang="en-US" sz="2000" b="1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Project-Specific Information</a:t>
            </a:r>
          </a:p>
          <a:p>
            <a:pPr marL="469900" indent="-469900" eaLnBrk="1" hangingPunct="1"/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Financial </a:t>
            </a: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transaction </a:t>
            </a: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summary (Financials)</a:t>
            </a:r>
            <a:endParaRPr lang="en-US" alt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69900" indent="-469900" eaLnBrk="1" hangingPunct="1"/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Personnel paid from Project</a:t>
            </a:r>
          </a:p>
          <a:p>
            <a:pPr marL="469900" indent="-469900" eaLnBrk="1" hangingPunct="1"/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Valid Edit information</a:t>
            </a:r>
          </a:p>
          <a:p>
            <a:pPr marL="469900" indent="-469900" eaLnBrk="1" hangingPunct="1"/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Cost Share Schedule</a:t>
            </a:r>
          </a:p>
          <a:p>
            <a:pPr marL="469900" indent="-469900" eaLnBrk="1" hangingPunct="1"/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Cost Share </a:t>
            </a: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Expenditures</a:t>
            </a:r>
          </a:p>
          <a:p>
            <a:pPr marL="0" indent="0" eaLnBrk="1" hangingPunct="1">
              <a:buNone/>
            </a:pPr>
            <a:endParaRPr lang="en-US" altLang="en-US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0" y="3429000"/>
            <a:ext cx="4453128" cy="33528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sz="2000" b="1" u="sng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Award General Information</a:t>
            </a:r>
          </a:p>
          <a:p>
            <a:pPr marL="0" indent="0" eaLnBrk="1" hangingPunct="1">
              <a:buFontTx/>
              <a:buNone/>
            </a:pPr>
            <a:r>
              <a:rPr lang="en-US" altLang="en-US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(same information as at award </a:t>
            </a:r>
            <a:r>
              <a:rPr lang="en-US" altLang="en-US" sz="1800" kern="0" dirty="0">
                <a:latin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altLang="en-US" sz="18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evel)</a:t>
            </a:r>
          </a:p>
          <a:p>
            <a:pPr marL="469900" indent="-469900" eaLnBrk="1" hangingPunct="1"/>
            <a:r>
              <a:rPr lang="en-US" altLang="en-US" sz="24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Funding Actions</a:t>
            </a:r>
          </a:p>
          <a:p>
            <a:pPr marL="469900" indent="-469900" eaLnBrk="1" hangingPunct="1"/>
            <a:r>
              <a:rPr lang="en-US" altLang="en-US" sz="24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Requirements</a:t>
            </a:r>
          </a:p>
          <a:p>
            <a:pPr marL="469900" indent="-469900" eaLnBrk="1" hangingPunct="1"/>
            <a:r>
              <a:rPr lang="en-US" altLang="en-US" sz="24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Associated Documents</a:t>
            </a:r>
          </a:p>
          <a:p>
            <a:pPr marL="469900" indent="-469900" eaLnBrk="1" hangingPunct="1"/>
            <a:r>
              <a:rPr lang="en-US" altLang="en-US" sz="2400" kern="0" dirty="0" smtClean="0">
                <a:latin typeface="Tahoma" panose="020B0604030504040204" pitchFamily="34" charset="0"/>
                <a:cs typeface="Tahoma" panose="020B0604030504040204" pitchFamily="34" charset="0"/>
              </a:rPr>
              <a:t>WISPER</a:t>
            </a:r>
          </a:p>
          <a:p>
            <a:pPr marL="0" indent="0" eaLnBrk="1" hangingPunct="1">
              <a:buFontTx/>
              <a:buNone/>
            </a:pPr>
            <a:endParaRPr lang="en-US" altLang="en-US" sz="20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1800" kern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1800" kern="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316"/>
            <a:ext cx="9144000" cy="389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438400"/>
            <a:ext cx="7277100" cy="48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990600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Level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9" y="1955155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Award Level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33600" y="2514600"/>
            <a:ext cx="5219700" cy="43115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76400" y="1450330"/>
            <a:ext cx="2133600" cy="30673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84720" y="1452264"/>
            <a:ext cx="1828800" cy="31477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" y="1916754"/>
            <a:ext cx="9144000" cy="2636196"/>
          </a:xfrm>
          <a:prstGeom prst="rect">
            <a:avLst/>
          </a:prstGeom>
        </p:spPr>
      </p:pic>
      <p:sp>
        <p:nvSpPr>
          <p:cNvPr id="3072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Project Summary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9250" y="2247900"/>
            <a:ext cx="2362200" cy="228600"/>
          </a:xfrm>
          <a:prstGeom prst="rect">
            <a:avLst/>
          </a:prstGeom>
          <a:solidFill>
            <a:srgbClr val="C000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867400" y="2203923"/>
            <a:ext cx="3276600" cy="304800"/>
          </a:xfrm>
          <a:prstGeom prst="rect">
            <a:avLst/>
          </a:prstGeom>
          <a:solidFill>
            <a:srgbClr val="C000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9276" y="3212154"/>
            <a:ext cx="246247" cy="304800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0727" name="AutoShape 7"/>
          <p:cNvSpPr>
            <a:spLocks/>
          </p:cNvSpPr>
          <p:nvPr/>
        </p:nvSpPr>
        <p:spPr bwMode="auto">
          <a:xfrm>
            <a:off x="1066800" y="5295900"/>
            <a:ext cx="1752600" cy="876300"/>
          </a:xfrm>
          <a:prstGeom prst="borderCallout2">
            <a:avLst>
              <a:gd name="adj1" fmla="val 13042"/>
              <a:gd name="adj2" fmla="val -4347"/>
              <a:gd name="adj3" fmla="val 13042"/>
              <a:gd name="adj4" fmla="val -12861"/>
              <a:gd name="adj5" fmla="val -203615"/>
              <a:gd name="adj6" fmla="val -5139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Arrow to expand Award info</a:t>
            </a:r>
          </a:p>
        </p:txBody>
      </p:sp>
      <p:sp>
        <p:nvSpPr>
          <p:cNvPr id="30728" name="AutoShape 8"/>
          <p:cNvSpPr>
            <a:spLocks/>
          </p:cNvSpPr>
          <p:nvPr/>
        </p:nvSpPr>
        <p:spPr bwMode="auto">
          <a:xfrm>
            <a:off x="4876800" y="914400"/>
            <a:ext cx="2209800" cy="609600"/>
          </a:xfrm>
          <a:prstGeom prst="borderCallout2">
            <a:avLst>
              <a:gd name="adj1" fmla="val 18750"/>
              <a:gd name="adj2" fmla="val -3449"/>
              <a:gd name="adj3" fmla="val 18750"/>
              <a:gd name="adj4" fmla="val -11782"/>
              <a:gd name="adj5" fmla="val 217500"/>
              <a:gd name="adj6" fmla="val -11213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Add/Remove from My Projects list</a:t>
            </a:r>
          </a:p>
        </p:txBody>
      </p:sp>
      <p:sp>
        <p:nvSpPr>
          <p:cNvPr id="30729" name="AutoShape 9"/>
          <p:cNvSpPr>
            <a:spLocks/>
          </p:cNvSpPr>
          <p:nvPr/>
        </p:nvSpPr>
        <p:spPr bwMode="auto">
          <a:xfrm>
            <a:off x="6438900" y="2754954"/>
            <a:ext cx="2133600" cy="609600"/>
          </a:xfrm>
          <a:prstGeom prst="borderCallout2">
            <a:avLst>
              <a:gd name="adj1" fmla="val 18750"/>
              <a:gd name="adj2" fmla="val -3569"/>
              <a:gd name="adj3" fmla="val 18750"/>
              <a:gd name="adj4" fmla="val -8856"/>
              <a:gd name="adj5" fmla="val -31250"/>
              <a:gd name="adj6" fmla="val -14287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Navigate through My Projects list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" y="895641"/>
            <a:ext cx="9045677" cy="3010651"/>
          </a:xfrm>
          <a:prstGeom prst="rect">
            <a:avLst/>
          </a:prstGeom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6200" y="2203197"/>
            <a:ext cx="5181600" cy="1454404"/>
          </a:xfrm>
          <a:prstGeom prst="rect">
            <a:avLst/>
          </a:prstGeom>
          <a:solidFill>
            <a:srgbClr val="C000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3276600" y="4800600"/>
            <a:ext cx="3048000" cy="990600"/>
          </a:xfrm>
          <a:prstGeom prst="borderCallout2">
            <a:avLst>
              <a:gd name="adj1" fmla="val 11537"/>
              <a:gd name="adj2" fmla="val -605"/>
              <a:gd name="adj3" fmla="val 11537"/>
              <a:gd name="adj4" fmla="val -22968"/>
              <a:gd name="adj5" fmla="val -236888"/>
              <a:gd name="adj6" fmla="val -97161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Expanded Award info on Project Summary (click Arrow to minimize)</a:t>
            </a:r>
          </a:p>
        </p:txBody>
      </p:sp>
      <p:sp>
        <p:nvSpPr>
          <p:cNvPr id="3277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Project Summary</a:t>
            </a:r>
          </a:p>
        </p:txBody>
      </p:sp>
      <p:sp>
        <p:nvSpPr>
          <p:cNvPr id="32774" name="Oval 8"/>
          <p:cNvSpPr>
            <a:spLocks noChangeArrowheads="1"/>
          </p:cNvSpPr>
          <p:nvPr/>
        </p:nvSpPr>
        <p:spPr bwMode="auto">
          <a:xfrm>
            <a:off x="0" y="2227711"/>
            <a:ext cx="457200" cy="228600"/>
          </a:xfrm>
          <a:prstGeom prst="ellipse">
            <a:avLst/>
          </a:prstGeom>
          <a:solidFill>
            <a:srgbClr val="C0C0C0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Project 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754" y="2636522"/>
            <a:ext cx="88568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 indicates source type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133 – Sponsored (Non Federal)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144 – Sponsored (Federal)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F&amp;A: Facilities and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be referred to as “Overhead” or “Indirect Costs”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 that are necessary to support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 costs related to utilities, buildings, maintenance,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find more information at the RSP page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https://www.rsp.wisc.edu/rates/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0952" r="54140" b="25683"/>
          <a:stretch/>
        </p:blipFill>
        <p:spPr>
          <a:xfrm>
            <a:off x="125128" y="914401"/>
            <a:ext cx="8866471" cy="152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600200" y="914400"/>
            <a:ext cx="457200" cy="3048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2024" y="2133600"/>
            <a:ext cx="3114575" cy="3048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2792769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Project Financials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2400" y="3810000"/>
            <a:ext cx="8763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There are several options for displaying financial summary data:</a:t>
            </a:r>
          </a:p>
          <a:p>
            <a:pPr>
              <a:spcBef>
                <a:spcPct val="50000"/>
              </a:spcBef>
            </a:pPr>
            <a:r>
              <a:rPr lang="en-US" altLang="en-US" sz="1800" u="sng" dirty="0">
                <a:latin typeface="Tahoma" panose="020B0604030504040204" pitchFamily="34" charset="0"/>
                <a:cs typeface="Tahoma" panose="020B0604030504040204" pitchFamily="34" charset="0"/>
              </a:rPr>
              <a:t>Balance Type</a:t>
            </a:r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- include or exclude Encumbrances</a:t>
            </a:r>
          </a:p>
          <a:p>
            <a:pPr>
              <a:spcBef>
                <a:spcPct val="50000"/>
              </a:spcBef>
            </a:pPr>
            <a:r>
              <a:rPr lang="en-US" altLang="en-US" sz="1800" u="sng" dirty="0">
                <a:latin typeface="Tahoma" panose="020B0604030504040204" pitchFamily="34" charset="0"/>
                <a:cs typeface="Tahoma" panose="020B0604030504040204" pitchFamily="34" charset="0"/>
              </a:rPr>
              <a:t>Period</a:t>
            </a:r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- change the period financial are summarized. Default is Inception to current accounting period</a:t>
            </a:r>
          </a:p>
          <a:p>
            <a:pPr>
              <a:spcBef>
                <a:spcPct val="50000"/>
              </a:spcBef>
            </a:pPr>
            <a:r>
              <a:rPr lang="en-US" altLang="en-US" sz="1800" u="sng" dirty="0">
                <a:latin typeface="Tahoma" panose="020B0604030504040204" pitchFamily="34" charset="0"/>
                <a:cs typeface="Tahoma" panose="020B0604030504040204" pitchFamily="34" charset="0"/>
              </a:rPr>
              <a:t>Account Tree</a:t>
            </a:r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- change the default reporting tree.   This should normally not need to be changed for sponsored projects</a:t>
            </a:r>
          </a:p>
          <a:p>
            <a:pPr>
              <a:spcBef>
                <a:spcPct val="50000"/>
              </a:spcBef>
            </a:pPr>
            <a:r>
              <a:rPr lang="en-US" altLang="en-US" sz="1800" u="sng" dirty="0">
                <a:latin typeface="Tahoma" panose="020B0604030504040204" pitchFamily="34" charset="0"/>
                <a:cs typeface="Tahoma" panose="020B0604030504040204" pitchFamily="34" charset="0"/>
              </a:rPr>
              <a:t>Summary Level</a:t>
            </a:r>
            <a:r>
              <a:rPr lang="en-US" altLang="en-US" sz="1800" dirty="0">
                <a:latin typeface="Tahoma" panose="020B0604030504040204" pitchFamily="34" charset="0"/>
                <a:cs typeface="Tahoma" panose="020B0604030504040204" pitchFamily="34" charset="0"/>
              </a:rPr>
              <a:t>- change the level of detail displayed on the summary page.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WISDM – What are we covering today?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8580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219200" y="2011363"/>
            <a:ext cx="2514600" cy="1189037"/>
          </a:xfrm>
          <a:prstGeom prst="rect">
            <a:avLst/>
          </a:prstGeom>
          <a:solidFill>
            <a:srgbClr val="FF9797">
              <a:alpha val="2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632"/>
            <a:ext cx="9144000" cy="4041386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Project Financials– Budget Balance Type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12725" y="5297488"/>
            <a:ext cx="8778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The Budget Balance Type includes Encumbrances.   To hide encumbrances, change the Budget Cash Balance Type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400300" y="1126156"/>
            <a:ext cx="1866900" cy="245444"/>
          </a:xfrm>
          <a:prstGeom prst="rect">
            <a:avLst/>
          </a:prstGeom>
          <a:solidFill>
            <a:srgbClr val="C0C0C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553200" y="1562100"/>
            <a:ext cx="1295400" cy="3174918"/>
          </a:xfrm>
          <a:prstGeom prst="rect">
            <a:avLst/>
          </a:prstGeom>
          <a:solidFill>
            <a:srgbClr val="C000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4065615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Project Financials– Budget Cash Balance Type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12725" y="5297488"/>
            <a:ext cx="8778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The Budget Cash Balance Type </a:t>
            </a:r>
            <a:r>
              <a:rPr lang="en-US" altLang="en-US" sz="2400" b="1" u="sng" dirty="0">
                <a:latin typeface="Tahoma" panose="020B0604030504040204" pitchFamily="34" charset="0"/>
                <a:cs typeface="Tahoma" panose="020B0604030504040204" pitchFamily="34" charset="0"/>
              </a:rPr>
              <a:t>excludes</a:t>
            </a: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Encumbrances.   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400300" y="1165505"/>
            <a:ext cx="1943100" cy="282296"/>
          </a:xfrm>
          <a:prstGeom prst="rect">
            <a:avLst/>
          </a:prstGeom>
          <a:solidFill>
            <a:srgbClr val="C0C0C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207"/>
            <a:ext cx="9144000" cy="4041386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Financials – Period, Account Tree &amp; Summary Level</a:t>
            </a:r>
            <a:endParaRPr lang="en-US" alt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867400" y="1410396"/>
            <a:ext cx="2590800" cy="266004"/>
          </a:xfrm>
          <a:prstGeom prst="rect">
            <a:avLst/>
          </a:prstGeom>
          <a:solidFill>
            <a:srgbClr val="C0C0C0">
              <a:alpha val="2509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553200" y="5030593"/>
            <a:ext cx="2438400" cy="923330"/>
          </a:xfrm>
          <a:prstGeom prst="rect">
            <a:avLst/>
          </a:prstGeom>
          <a:solidFill>
            <a:srgbClr val="C00000">
              <a:alpha val="2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Default period is Inception to current accounting period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8305800" y="1676401"/>
            <a:ext cx="0" cy="335419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5181600"/>
            <a:ext cx="3581400" cy="923330"/>
          </a:xfrm>
          <a:prstGeom prst="rect">
            <a:avLst/>
          </a:prstGeom>
          <a:solidFill>
            <a:srgbClr val="C00000">
              <a:alpha val="2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 tree will default to the tree that is relevant to the project you are viewing</a:t>
            </a:r>
            <a:endParaRPr lang="en-US" alt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971800" y="1936134"/>
            <a:ext cx="0" cy="324546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19200" y="1670131"/>
            <a:ext cx="3047999" cy="266004"/>
          </a:xfrm>
          <a:prstGeom prst="rect">
            <a:avLst/>
          </a:prstGeom>
          <a:solidFill>
            <a:srgbClr val="C0C0C0">
              <a:alpha val="2509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410199" y="1670130"/>
            <a:ext cx="1828800" cy="266004"/>
          </a:xfrm>
          <a:prstGeom prst="rect">
            <a:avLst/>
          </a:prstGeom>
          <a:solidFill>
            <a:srgbClr val="C0C0C0">
              <a:alpha val="2509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5486400" y="1936134"/>
            <a:ext cx="0" cy="335419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62400" y="5290326"/>
            <a:ext cx="2438400" cy="1200329"/>
          </a:xfrm>
          <a:prstGeom prst="rect">
            <a:avLst/>
          </a:prstGeom>
          <a:solidFill>
            <a:srgbClr val="C00000">
              <a:alpha val="2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Level, higher numbers mean more detail. Defaults to Level 4.</a:t>
            </a:r>
            <a:endParaRPr lang="en-US" alt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Financials – Expense Categories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3621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685800"/>
            <a:ext cx="3505200" cy="3810000"/>
          </a:xfrm>
          <a:prstGeom prst="rect">
            <a:avLst/>
          </a:prstGeom>
          <a:solidFill>
            <a:srgbClr val="C0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7244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 Column defaults to Summary Level 4 Categories; to view account codes below those categories, change Summary Level to 5.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42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Financials – Budget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3621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429000" y="838200"/>
            <a:ext cx="1219200" cy="3621682"/>
          </a:xfrm>
          <a:prstGeom prst="rect">
            <a:avLst/>
          </a:prstGeom>
          <a:solidFill>
            <a:srgbClr val="C0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7244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most sponsored projects, budgets are not built by individual category, but are divided only between the Total Direct and Total F&amp;A budget as awarded by the sponsor.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due to the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rebudgeting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authority that we receive for most awards.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those cases, actual expenses can vary somewhat between the original proposed budgets.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92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 smtClean="0"/>
              <a:t>Project Financials – MTD (Month to Date)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3621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648200" y="838200"/>
            <a:ext cx="914400" cy="3633890"/>
          </a:xfrm>
          <a:prstGeom prst="rect">
            <a:avLst/>
          </a:prstGeom>
          <a:solidFill>
            <a:srgbClr val="C0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84" y="4609627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MTD column includes those expense that have been posted for the month indicated on the “thru” toggle.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default “thru” is the current month.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are reviewing the MTD for the current month, the month’s expenses have not been fully posted.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on the MTD “Total Including F&amp;A” for the Monthly Summary by Expense Type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207572"/>
            <a:ext cx="5562600" cy="264518"/>
          </a:xfrm>
          <a:prstGeom prst="rect">
            <a:avLst/>
          </a:prstGeom>
          <a:solidFill>
            <a:srgbClr val="C0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11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8991600" cy="3158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 smtClean="0"/>
              <a:t>Project Financials – MTD – Summary by Expense Type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191000"/>
            <a:ext cx="8839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summary page is a valuable tool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Simplified review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Closeout Review – review charges after end date of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for potentially unallowable charges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line details can be found by clicking on the hyperlink totals (by category total, or overall total)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66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Financials – Actuals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3621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562600" y="838200"/>
            <a:ext cx="1219200" cy="3621682"/>
          </a:xfrm>
          <a:prstGeom prst="rect">
            <a:avLst/>
          </a:prstGeom>
          <a:solidFill>
            <a:srgbClr val="C0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459882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Actuals column indicates the cumulative totals for each category as of the selected “thru” month on the Period.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6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Financials – Encumbrances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3621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781800" y="850232"/>
            <a:ext cx="1219200" cy="3621682"/>
          </a:xfrm>
          <a:prstGeom prst="rect">
            <a:avLst/>
          </a:prstGeom>
          <a:solidFill>
            <a:srgbClr val="C0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459882"/>
            <a:ext cx="899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Encumbrances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Commitments made, representing expected future actual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Primarily fall into three categories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Salaries and Fringes (for individuals that are planned to be paid on the project)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Purchase Orders for supplies, services, equipment,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Sub-Agreements with other institutions (another research entity that will complete project-related work for the research award)</a:t>
            </a:r>
          </a:p>
          <a:p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2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3621682"/>
          </a:xfrm>
          <a:prstGeom prst="rect">
            <a:avLst/>
          </a:prstGeom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Project Financials– Direct Available Balance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72453" y="4617095"/>
            <a:ext cx="87788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The available balance to spend on the project is highlighted on the</a:t>
            </a:r>
            <a:b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“Subtotal Direct Available Balance” 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line.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The Balance calculation shown includes Encumbrances as well as Actual expenses (Balance = Budget – Actuals – Encumbrances)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To view the Balance </a:t>
            </a:r>
            <a:r>
              <a:rPr lang="en-US" altLang="en-US" sz="1800" b="1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without</a:t>
            </a:r>
            <a:r>
              <a:rPr lang="en-US" altLang="en-US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the Encumbrances, change the Balance Type to “Budget Cash” (Balance = Budget – Actuals)</a:t>
            </a:r>
            <a:endParaRPr lang="en-US" altLang="en-US" sz="1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8077200" y="3558139"/>
            <a:ext cx="1066800" cy="182078"/>
          </a:xfrm>
          <a:prstGeom prst="rect">
            <a:avLst/>
          </a:prstGeom>
          <a:solidFill>
            <a:srgbClr val="C000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40966" name="AutoShape 7"/>
          <p:cNvSpPr>
            <a:spLocks noChangeArrowheads="1"/>
          </p:cNvSpPr>
          <p:nvPr/>
        </p:nvSpPr>
        <p:spPr bwMode="auto">
          <a:xfrm>
            <a:off x="2514600" y="3611078"/>
            <a:ext cx="914400" cy="122722"/>
          </a:xfrm>
          <a:prstGeom prst="leftArrow">
            <a:avLst>
              <a:gd name="adj1" fmla="val 50000"/>
              <a:gd name="adj2" fmla="val 225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762" y="3604661"/>
            <a:ext cx="3505200" cy="135556"/>
          </a:xfrm>
          <a:prstGeom prst="rect">
            <a:avLst/>
          </a:prstGeom>
          <a:solidFill>
            <a:srgbClr val="C000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WISDM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763000" cy="5562600"/>
          </a:xfrm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My Projects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List of specific projects you wish to monitor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For PIs, their list is automatically populated</a:t>
            </a:r>
          </a:p>
          <a:p>
            <a:pPr marL="469900" indent="-469900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Award and Project Information</a:t>
            </a:r>
          </a:p>
          <a:p>
            <a:pPr marL="469900" indent="-469900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Some information is only at the Award level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Sponsor name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Award reference number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Award begin and end dates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Award description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Invoicing &amp; AR information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endParaRPr lang="en-US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3621682"/>
          </a:xfrm>
          <a:prstGeom prst="rect">
            <a:avLst/>
          </a:prstGeom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Project Financials– F&amp;A is separately budgeted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82562" y="4724400"/>
            <a:ext cx="877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Facilities and Administrative (F&amp;A) costs are budgeted separately from Direct Costs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" y="4038600"/>
            <a:ext cx="3352800" cy="152400"/>
          </a:xfrm>
          <a:prstGeom prst="rect">
            <a:avLst/>
          </a:prstGeom>
          <a:solidFill>
            <a:srgbClr val="C000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05200" y="4038600"/>
            <a:ext cx="1143000" cy="152400"/>
          </a:xfrm>
          <a:prstGeom prst="rect">
            <a:avLst/>
          </a:prstGeom>
          <a:solidFill>
            <a:srgbClr val="C000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Accrual Accounting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Accrual accounting recognizes revenue as expenses are incurred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Revenue does not equal Cash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Clinical 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Trials, Gifts, other non-sponsored projects are managed on a </a:t>
            </a:r>
            <a:r>
              <a:rPr lang="en-US" altLang="en-US" b="1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Cash-basis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Project Financials– Calculated Cash Received</a:t>
            </a:r>
          </a:p>
        </p:txBody>
      </p:sp>
      <p:pic>
        <p:nvPicPr>
          <p:cNvPr id="44035" name="Picture 3" descr="ScreenHunter_01 A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6"/>
          <a:stretch>
            <a:fillRect/>
          </a:stretch>
        </p:blipFill>
        <p:spPr bwMode="auto">
          <a:xfrm>
            <a:off x="304800" y="838200"/>
            <a:ext cx="8389938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52400" y="5089525"/>
            <a:ext cx="877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Cash deposits are not posted at the individual Project ID.  To help show the cash received, a formula is used on the bottom of the Financial Summary page.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04800" y="3886200"/>
            <a:ext cx="6705600" cy="685800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Project Financials– Calculated Cash Received</a:t>
            </a:r>
          </a:p>
        </p:txBody>
      </p:sp>
      <p:pic>
        <p:nvPicPr>
          <p:cNvPr id="45059" name="Picture 3" descr="ScreenHunter_01 A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6"/>
          <a:stretch>
            <a:fillRect/>
          </a:stretch>
        </p:blipFill>
        <p:spPr bwMode="auto">
          <a:xfrm>
            <a:off x="304800" y="838200"/>
            <a:ext cx="8389938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52400" y="5089525"/>
            <a:ext cx="877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Revenue – Unbilled Accounts Receivable – Accounts Receivable = Calculated Cash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04800" y="3886200"/>
            <a:ext cx="6705600" cy="685800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Invoicing &amp; Accounts Receivable Information</a:t>
            </a:r>
          </a:p>
        </p:txBody>
      </p:sp>
      <p:grpSp>
        <p:nvGrpSpPr>
          <p:cNvPr id="46083" name="Group 6"/>
          <p:cNvGrpSpPr>
            <a:grpSpLocks/>
          </p:cNvGrpSpPr>
          <p:nvPr/>
        </p:nvGrpSpPr>
        <p:grpSpPr bwMode="auto">
          <a:xfrm>
            <a:off x="52388" y="1828800"/>
            <a:ext cx="8877300" cy="1417638"/>
            <a:chOff x="53083" y="2199359"/>
            <a:chExt cx="8877380" cy="1418001"/>
          </a:xfrm>
        </p:grpSpPr>
        <p:pic>
          <p:nvPicPr>
            <p:cNvPr id="46085" name="Picture 2" descr="ScreenHunter_01 Oct. 27 08.2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199359"/>
              <a:ext cx="8854263" cy="141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6" name="Rectangle 5"/>
            <p:cNvSpPr>
              <a:spLocks noChangeArrowheads="1"/>
            </p:cNvSpPr>
            <p:nvPr/>
          </p:nvSpPr>
          <p:spPr bwMode="auto">
            <a:xfrm>
              <a:off x="53083" y="3162550"/>
              <a:ext cx="2286000" cy="296933"/>
            </a:xfrm>
            <a:prstGeom prst="rect">
              <a:avLst/>
            </a:prstGeom>
            <a:solidFill>
              <a:srgbClr val="C0C0C0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46087" name="AutoShape 7"/>
            <p:cNvSpPr>
              <a:spLocks noChangeArrowheads="1"/>
            </p:cNvSpPr>
            <p:nvPr/>
          </p:nvSpPr>
          <p:spPr bwMode="auto">
            <a:xfrm>
              <a:off x="2362200" y="3276600"/>
              <a:ext cx="685800" cy="76200"/>
            </a:xfrm>
            <a:prstGeom prst="leftArrow">
              <a:avLst>
                <a:gd name="adj1" fmla="val 50000"/>
                <a:gd name="adj2" fmla="val 2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anose="02020603050405020304" pitchFamily="18" charset="0"/>
              </a:endParaRPr>
            </a:p>
          </p:txBody>
        </p:sp>
      </p:grp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5413" y="3651250"/>
            <a:ext cx="87788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Accounts Receivable represent Invoices that have been submitted but not yet paid by the sponsor.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Click on the “LESS: Accounts Receivable” hyperlink for additional information on invoices.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All Award Invoices</a:t>
            </a:r>
          </a:p>
        </p:txBody>
      </p:sp>
      <p:pic>
        <p:nvPicPr>
          <p:cNvPr id="47107" name="Picture 2" descr="ScreenHunter_02 Oct. 27 08.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042988"/>
            <a:ext cx="90551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All Award Invoices</a:t>
            </a:r>
          </a:p>
        </p:txBody>
      </p:sp>
      <p:pic>
        <p:nvPicPr>
          <p:cNvPr id="48131" name="Picture 2" descr="ScreenHunter_02 Oct. 27 08.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042988"/>
            <a:ext cx="90551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743200" y="3276600"/>
            <a:ext cx="6019800" cy="101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All Award Invoices page shows every invoice generated for the Award, the amount of the Invoice, Balance of Invoice, Status, etc.</a:t>
            </a:r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815975" y="6342063"/>
            <a:ext cx="685800" cy="76200"/>
          </a:xfrm>
          <a:prstGeom prst="left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1636713" y="5997575"/>
            <a:ext cx="6019800" cy="708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Click on a specific Invoice ID to get additional details on that invoice.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Invoice Activity</a:t>
            </a:r>
          </a:p>
        </p:txBody>
      </p:sp>
      <p:pic>
        <p:nvPicPr>
          <p:cNvPr id="49155" name="Picture 2" descr="ScreenHunter_03 Oct. 27 08.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6525" y="3886200"/>
            <a:ext cx="85502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Invoice Activity page shows details of a specific invoice:  Original Amount, Balance, Status, and the Award which is invoiced.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Payment and adjustment details are shown on the lower section of the screen.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Payment Information</a:t>
            </a:r>
          </a:p>
        </p:txBody>
      </p:sp>
      <p:pic>
        <p:nvPicPr>
          <p:cNvPr id="50179" name="Picture 2" descr="ScreenHunter_06 Oct. 27 09.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3038" y="4098925"/>
            <a:ext cx="8550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Payment ID hyperlink drills down to specific details of the individual payments against the Invoice.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Click the Invoice ID hyperlink to return to the Invoice Activity page.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Project Financials– Clinical Trial Cash Received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142875" y="5935663"/>
            <a:ext cx="877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Cash receipts for Clinical Trials is displayed on the top of the Financial Summary page.</a:t>
            </a:r>
          </a:p>
        </p:txBody>
      </p:sp>
      <p:pic>
        <p:nvPicPr>
          <p:cNvPr id="51204" name="Picture 6" descr="ScreenHunter_01 A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89146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01638" y="3827463"/>
            <a:ext cx="8153400" cy="838200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WISDM (Shared Financial System Overview)</a:t>
            </a:r>
          </a:p>
        </p:txBody>
      </p:sp>
      <p:sp>
        <p:nvSpPr>
          <p:cNvPr id="8195" name="TextBox 30"/>
          <p:cNvSpPr txBox="1">
            <a:spLocks noChangeArrowheads="1"/>
          </p:cNvSpPr>
          <p:nvPr/>
        </p:nvSpPr>
        <p:spPr bwMode="auto">
          <a:xfrm>
            <a:off x="457200" y="5486400"/>
            <a:ext cx="7432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Tahoma" panose="020B0604030504040204" pitchFamily="34" charset="0"/>
                <a:cs typeface="Tahoma" panose="020B0604030504040204" pitchFamily="34" charset="0"/>
              </a:rPr>
              <a:t>WISDM (</a:t>
            </a:r>
            <a:r>
              <a:rPr lang="en-US" altLang="en-US" sz="1800" b="1" u="sng">
                <a:latin typeface="Tahoma" panose="020B0604030504040204" pitchFamily="34" charset="0"/>
                <a:cs typeface="Tahoma" panose="020B0604030504040204" pitchFamily="34" charset="0"/>
              </a:rPr>
              <a:t>Wis</a:t>
            </a:r>
            <a:r>
              <a:rPr lang="en-US" altLang="en-US" sz="1800">
                <a:latin typeface="Tahoma" panose="020B0604030504040204" pitchFamily="34" charset="0"/>
                <a:cs typeface="Tahoma" panose="020B0604030504040204" pitchFamily="34" charset="0"/>
              </a:rPr>
              <a:t>consin </a:t>
            </a:r>
            <a:r>
              <a:rPr lang="en-US" altLang="en-US" sz="1800" b="1" u="sng"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altLang="en-US" sz="1800">
                <a:latin typeface="Tahoma" panose="020B0604030504040204" pitchFamily="34" charset="0"/>
                <a:cs typeface="Tahoma" panose="020B0604030504040204" pitchFamily="34" charset="0"/>
              </a:rPr>
              <a:t>ata </a:t>
            </a:r>
            <a:r>
              <a:rPr lang="en-US" altLang="en-US" sz="1800" b="1" u="sng"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altLang="en-US" sz="1800">
                <a:latin typeface="Tahoma" panose="020B0604030504040204" pitchFamily="34" charset="0"/>
                <a:cs typeface="Tahoma" panose="020B0604030504040204" pitchFamily="34" charset="0"/>
              </a:rPr>
              <a:t>art)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latin typeface="Tahoma" panose="020B0604030504040204" pitchFamily="34" charset="0"/>
                <a:cs typeface="Tahoma" panose="020B0604030504040204" pitchFamily="34" charset="0"/>
              </a:rPr>
              <a:t>Web-based reporting system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latin typeface="Tahoma" panose="020B0604030504040204" pitchFamily="34" charset="0"/>
                <a:cs typeface="Tahoma" panose="020B0604030504040204" pitchFamily="34" charset="0"/>
              </a:rPr>
              <a:t>Data is loaded nightly from SFS and HRS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/>
          <a:stretch>
            <a:fillRect/>
          </a:stretch>
        </p:blipFill>
        <p:spPr bwMode="auto">
          <a:xfrm>
            <a:off x="228600" y="762000"/>
            <a:ext cx="75438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848600" cy="53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Project Personnel: Individuals Paid Salary or Stipend from Project</a:t>
            </a:r>
          </a:p>
        </p:txBody>
      </p:sp>
      <p:pic>
        <p:nvPicPr>
          <p:cNvPr id="52227" name="Picture 4" descr="ScreenHunter_01 A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781050"/>
            <a:ext cx="88677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Project Edits: 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Valid 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dit 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ombinations</a:t>
            </a:r>
            <a:endParaRPr lang="en-US" alt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36525" y="5529263"/>
            <a:ext cx="85502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You may also validate a specific chart field string by using the Funding Validation/Inquiry </a:t>
            </a:r>
            <a:b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b="1" u="sng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Main Menu </a:t>
            </a:r>
            <a:r>
              <a:rPr lang="en-US" altLang="en-US" sz="2000" b="1" u="sng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000" b="1" u="sng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Other </a:t>
            </a:r>
            <a:r>
              <a:rPr lang="en-US" altLang="en-US" sz="2000" b="1" u="sng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Funding Validation/Inquiry</a:t>
            </a:r>
            <a:endParaRPr lang="en-US" altLang="en-US" sz="2000" b="1" u="sng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3252" name="Picture 5" descr="ScreenHunter_02 A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793750"/>
            <a:ext cx="84201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53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Cost Share Schedule: 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Cost Share Schedule for Project</a:t>
            </a:r>
            <a:endParaRPr lang="en-US" alt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68262" y="4637773"/>
            <a:ext cx="85502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Cost share information is listed by person, period of cost share, cost share percent, and source funding.  </a:t>
            </a:r>
            <a:b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If the cost share information on this page is incorrect, please fill out cost share form on RSP website: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http://www.rsp.wisc.edu/forms/index.cfm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54276" name="Picture 5" descr="ScreenHunter_02 Oct. 17 08.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2000"/>
            <a:ext cx="90392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53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Cost Share Schedule: </a:t>
            </a: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Cost Share Schedule for Project</a:t>
            </a:r>
            <a:endParaRPr lang="en-US" alt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135556" y="4905375"/>
            <a:ext cx="8550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The “</a:t>
            </a:r>
            <a:r>
              <a:rPr lang="en-US" altLang="en-US" sz="2000" dirty="0" err="1">
                <a:latin typeface="Tahoma" panose="020B0604030504040204" pitchFamily="34" charset="0"/>
                <a:cs typeface="Tahoma" panose="020B0604030504040204" pitchFamily="34" charset="0"/>
              </a:rPr>
              <a:t>Distrib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Status” column indicates if corrections are made or if there will be potential errors in the calculations.</a:t>
            </a:r>
          </a:p>
        </p:txBody>
      </p:sp>
      <p:pic>
        <p:nvPicPr>
          <p:cNvPr id="55300" name="Picture 4" descr="ScreenHunter_02 Oct. 17 08.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90600"/>
            <a:ext cx="91059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5334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Cost Share Expenditures: details of expenditures meeting cost share schedule</a:t>
            </a:r>
          </a:p>
        </p:txBody>
      </p:sp>
      <p:pic>
        <p:nvPicPr>
          <p:cNvPr id="56323" name="Picture 5" descr="ScreenHunter_17 Nov. 07 13.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746125"/>
            <a:ext cx="8199438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5334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Cost Share Expenditures: details of expenditures meeting cost share schedule</a:t>
            </a:r>
          </a:p>
        </p:txBody>
      </p:sp>
      <p:pic>
        <p:nvPicPr>
          <p:cNvPr id="57347" name="Picture 5" descr="ScreenHunter_17 Nov. 07 13.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2"/>
          <a:stretch>
            <a:fillRect/>
          </a:stretch>
        </p:blipFill>
        <p:spPr bwMode="auto">
          <a:xfrm>
            <a:off x="304800" y="838200"/>
            <a:ext cx="81994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5707063" y="1108075"/>
            <a:ext cx="2840037" cy="363538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638800" y="1981200"/>
            <a:ext cx="2590800" cy="923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Tahoma" panose="020B0604030504040204" pitchFamily="34" charset="0"/>
              </a:rPr>
              <a:t>Change the period for which expenditures are displayed</a:t>
            </a:r>
          </a:p>
        </p:txBody>
      </p:sp>
      <p:cxnSp>
        <p:nvCxnSpPr>
          <p:cNvPr id="57350" name="Straight Connector 7"/>
          <p:cNvCxnSpPr>
            <a:cxnSpLocks noChangeShapeType="1"/>
          </p:cNvCxnSpPr>
          <p:nvPr/>
        </p:nvCxnSpPr>
        <p:spPr bwMode="auto">
          <a:xfrm rot="5400000">
            <a:off x="6831807" y="1726406"/>
            <a:ext cx="509588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1" name="TextBox 9"/>
          <p:cNvSpPr txBox="1">
            <a:spLocks noChangeArrowheads="1"/>
          </p:cNvSpPr>
          <p:nvPr/>
        </p:nvSpPr>
        <p:spPr bwMode="auto">
          <a:xfrm>
            <a:off x="304800" y="4191000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Hyperlinks drill down to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5334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Cost Share Expenditures: details of expenditures meeting cost share schedule</a:t>
            </a:r>
          </a:p>
        </p:txBody>
      </p:sp>
      <p:pic>
        <p:nvPicPr>
          <p:cNvPr id="58371" name="Picture 3" descr="ScreenHunter_18 Nov. 07 13.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296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381000" y="4495800"/>
            <a:ext cx="8312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  <a:cs typeface="Tahoma" panose="020B0604030504040204" pitchFamily="34" charset="0"/>
              </a:rPr>
              <a:t>The left column shows the expenditures for the period selected.  The right column shows the expenditures from inception through the end period.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Award/Project Search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36525" y="4992688"/>
            <a:ext cx="8474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The Award/Project Search is accessible from the Main Menu: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Main Menu </a:t>
            </a:r>
            <a:r>
              <a:rPr lang="en-US" altLang="en-US" sz="2400" b="1" u="sng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Projects Project Search</a:t>
            </a:r>
            <a:endParaRPr lang="en-US" altLang="en-US" sz="2400" b="1" u="sng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396" name="Picture 6" descr="ScreenHunter_05 A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798513"/>
            <a:ext cx="82105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Award/Project Search</a:t>
            </a: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136525" y="4992688"/>
            <a:ext cx="84740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Enter data in fields to limit number of Awards or Project returned.   Results can be on web, Excel, or PDF.    </a:t>
            </a:r>
            <a:endParaRPr lang="en-US" altLang="en-US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Result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layout is the same as the My Projects list.  </a:t>
            </a:r>
            <a:endParaRPr lang="en-US" altLang="en-US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Result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list allows addition/removal from My Projects list.</a:t>
            </a:r>
            <a:endParaRPr lang="en-US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420" name="Picture 8" descr="ScreenHunter_04 Ap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1413" y="787400"/>
            <a:ext cx="6553200" cy="4254500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Award/Project Search</a:t>
            </a: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136525" y="4267200"/>
            <a:ext cx="84740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In My Projects Checkbox indicates if project in search results is already in your My Projects list.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If the box is checked, project is in your My Projects list. To remove, uncheck box.  This allows multiple projects to be added/removed from your My Projects list.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44" name="Content Placeholder 5" descr="ScreenHunter_02 Oct. 14 15.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16100"/>
            <a:ext cx="8763000" cy="2311400"/>
          </a:xfrm>
        </p:spPr>
      </p:pic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228600" y="1143000"/>
            <a:ext cx="847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  <a:cs typeface="Tahoma" panose="020B0604030504040204" pitchFamily="34" charset="0"/>
              </a:rPr>
              <a:t>Results list from Awards/Project Search</a:t>
            </a:r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8372475" y="1989138"/>
            <a:ext cx="533400" cy="2057400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Accrual Accounting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Accrual accounting recognizes revenue as expenses are incurred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Revenue does not equal Cash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NOTE: Clinical Trials, Gifts, and other non-sponsored projects are managed on a </a:t>
            </a:r>
            <a:r>
              <a:rPr lang="en-US" altLang="en-US" sz="2800" b="1" u="sng" smtClean="0">
                <a:latin typeface="Tahoma" panose="020B0604030504040204" pitchFamily="34" charset="0"/>
                <a:cs typeface="Tahoma" panose="020B0604030504040204" pitchFamily="34" charset="0"/>
              </a:rPr>
              <a:t>Cash Basis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</a:pPr>
            <a:endParaRPr lang="en-US" altLang="en-US" sz="28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Funding Action Search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Returns information on awards received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Can be used for awards received by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PI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Dept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Sponsor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Date range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Also returns other award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No cost extension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Budget reallocations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Carry 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Gift check deposits are also displayed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Award Funding Action Report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2400" y="5181600"/>
            <a:ext cx="847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The Award Funding Action Report is accessible from the Main Menu: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Main Menu </a:t>
            </a:r>
            <a:r>
              <a:rPr lang="en-US" altLang="en-US" sz="2000" b="1" u="sng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Projects Award Funding Action Report</a:t>
            </a:r>
            <a:endParaRPr lang="en-US" altLang="en-US" sz="2000" b="1" u="sng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3492" name="Picture 5" descr="ScreenHunter_07 A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17563"/>
            <a:ext cx="85344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Funding Action Search</a:t>
            </a:r>
          </a:p>
        </p:txBody>
      </p:sp>
      <p:pic>
        <p:nvPicPr>
          <p:cNvPr id="64515" name="Picture 3" descr="ScreenHunter_12 D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0400"/>
            <a:ext cx="8624888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WISPER Search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Searches WISPER proposal records received by RSP</a:t>
            </a:r>
          </a:p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For awarded proposals, the WISPER Record ID links to WISDM Award Summary </a:t>
            </a:r>
          </a:p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Many search fields to narrow results</a:t>
            </a:r>
          </a:p>
          <a:p>
            <a:pPr eaLnBrk="1" hangingPunct="1"/>
            <a:endParaRPr lang="en-U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WISPER Search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52400" y="5181600"/>
            <a:ext cx="847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The WISPER Search is accessible from the Main Menu: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Main Menu </a:t>
            </a:r>
            <a:r>
              <a:rPr lang="en-US" altLang="en-US" sz="2400" b="1" u="sng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Projects WISPER Search</a:t>
            </a:r>
            <a:endParaRPr lang="en-US" altLang="en-US" sz="2400" b="1" u="sng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6564" name="Picture 5" descr="ScreenHunter_08 A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301038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ScreenHunter_13 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923925"/>
            <a:ext cx="87725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WISPER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creenHunter_16 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19163"/>
            <a:ext cx="88201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WISPER Search</a:t>
            </a: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152400" y="2590800"/>
            <a:ext cx="762000" cy="3352800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68613" name="AutoShape 6"/>
          <p:cNvSpPr>
            <a:spLocks/>
          </p:cNvSpPr>
          <p:nvPr/>
        </p:nvSpPr>
        <p:spPr bwMode="auto">
          <a:xfrm>
            <a:off x="1295400" y="1066800"/>
            <a:ext cx="2971800" cy="1219200"/>
          </a:xfrm>
          <a:prstGeom prst="borderCallout2">
            <a:avLst>
              <a:gd name="adj1" fmla="val 9375"/>
              <a:gd name="adj2" fmla="val -2565"/>
              <a:gd name="adj3" fmla="val 9375"/>
              <a:gd name="adj4" fmla="val -13194"/>
              <a:gd name="adj5" fmla="val 129949"/>
              <a:gd name="adj6" fmla="val -2425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Drill down to Award and Project information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Grants Payment Activity Search</a:t>
            </a:r>
          </a:p>
        </p:txBody>
      </p:sp>
      <p:pic>
        <p:nvPicPr>
          <p:cNvPr id="69635" name="Picture 2" descr="ScreenHunter_09 Oct. 27 09.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742950"/>
            <a:ext cx="7648575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152400" y="5502275"/>
            <a:ext cx="84740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The Grants Payment Activity Search is accessible from the Main Menu: </a:t>
            </a:r>
            <a:br>
              <a:rPr lang="en-US" altLang="en-US" sz="24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b="1" u="sng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Main Menu </a:t>
            </a:r>
            <a:r>
              <a:rPr lang="en-US" altLang="en-US" sz="2000" b="1" u="sng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Projects Grants Payment Activity Search</a:t>
            </a:r>
            <a:endParaRPr lang="en-US" altLang="en-US" sz="2400" b="1" u="sng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Grants Payment Activity Search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1066800"/>
            <a:ext cx="8763000" cy="38100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Searches specific invoices and payments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criteria include: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Award ID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Invoice ID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Amount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number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 name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Grants Payment Activity Search</a:t>
            </a:r>
          </a:p>
        </p:txBody>
      </p:sp>
      <p:pic>
        <p:nvPicPr>
          <p:cNvPr id="71683" name="Picture 6" descr="ScreenHunter_08 Oct. 27 09.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01138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Award-level Information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763000" cy="4343400"/>
          </a:xfrm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Listing of all Projects associated with Award</a:t>
            </a:r>
          </a:p>
          <a:p>
            <a:pPr marL="469900" indent="-469900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Personnel: all people charged to award</a:t>
            </a:r>
          </a:p>
          <a:p>
            <a:pPr marL="469900" indent="-469900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Funding Actions: Awards (replaces Regent Action Notices)</a:t>
            </a:r>
          </a:p>
          <a:p>
            <a:pPr marL="469900" indent="-469900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Requirements: Terms and Conditions; Certifications (protocols)</a:t>
            </a:r>
          </a:p>
          <a:p>
            <a:pPr marL="469900" indent="-469900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Associated Docs:  sponsor invoices; notice of grant awards</a:t>
            </a:r>
          </a:p>
          <a:p>
            <a:pPr marL="469900" indent="-469900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Pre-Award/WISPER information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Grants Payment Activity Search: results </a:t>
            </a:r>
          </a:p>
        </p:txBody>
      </p:sp>
      <p:pic>
        <p:nvPicPr>
          <p:cNvPr id="72707" name="Picture 2" descr="ScreenHunter_11 Oct. 27 09.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141288" y="4286250"/>
            <a:ext cx="87026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Tahoma" panose="020B0604030504040204" pitchFamily="34" charset="0"/>
                <a:cs typeface="Tahoma" panose="020B0604030504040204" pitchFamily="34" charset="0"/>
              </a:rPr>
              <a:t> Payment ID hyperlink drills down to the details of a specific payment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latin typeface="Tahoma" panose="020B0604030504040204" pitchFamily="34" charset="0"/>
                <a:cs typeface="Tahoma" panose="020B0604030504040204" pitchFamily="34" charset="0"/>
              </a:rPr>
              <a:t> Award ID hyperlink drills down to the All Award Invoices page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latin typeface="Tahoma" panose="020B0604030504040204" pitchFamily="34" charset="0"/>
                <a:cs typeface="Tahoma" panose="020B0604030504040204" pitchFamily="34" charset="0"/>
              </a:rPr>
              <a:t> Invoice ID hyperlink drills down to the details of a specific invoice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Resources</a:t>
            </a:r>
            <a:endParaRPr lang="en-US" alt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Requesting </a:t>
            </a:r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access to WISDM</a:t>
            </a:r>
            <a:endParaRPr lang="en-US" altLang="en-US" sz="2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/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Download WISDM Authorization Form from: </a:t>
            </a: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http://www.bussvc.wisc.edu/acct/sfs/wisdm/wisdm2.doc</a:t>
            </a:r>
            <a:endParaRPr lang="en-US" alt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/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Submit completed form to: SFS Team, 21 N. Park St, Suite 6101 or fax to 262-5060.</a:t>
            </a:r>
          </a:p>
          <a:p>
            <a:pPr lvl="1" eaLnBrk="1" hangingPunct="1"/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An email will be sent out when authorization has been granted.</a:t>
            </a:r>
          </a:p>
          <a:p>
            <a:pPr eaLnBrk="1" hangingPunct="1"/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Accessing the </a:t>
            </a:r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system: </a:t>
            </a: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https</a:t>
            </a: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://</a:t>
            </a: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wisdm2.doit.wisc.edu</a:t>
            </a:r>
            <a:endParaRPr lang="en-US" alt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RSP Home Page: </a:t>
            </a: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https://www.rsp.wisc.edu</a:t>
            </a: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r>
              <a:rPr lang="en-US" altLang="en-US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Accountant Search: </a:t>
            </a:r>
            <a:r>
              <a:rPr lang="en-US" altLang="en-US" sz="2400" dirty="0" smtClean="0"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https://www.rsp.wisc.edu/accountant_search/</a:t>
            </a:r>
            <a:endParaRPr lang="en-US" alt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sz="3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sz="2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WISDM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686800" cy="5715000"/>
          </a:xfrm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Project-level information is mostly financial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3200" smtClean="0">
                <a:latin typeface="Tahoma" panose="020B0604030504040204" pitchFamily="34" charset="0"/>
                <a:cs typeface="Tahoma" panose="020B0604030504040204" pitchFamily="34" charset="0"/>
              </a:rPr>
              <a:t>Project ID is used for charging expenses to grants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3200" smtClean="0">
                <a:latin typeface="Tahoma" panose="020B0604030504040204" pitchFamily="34" charset="0"/>
                <a:cs typeface="Tahoma" panose="020B0604030504040204" pitchFamily="34" charset="0"/>
              </a:rPr>
              <a:t>Project begin and end dates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z="3200" smtClean="0">
                <a:latin typeface="Tahoma" panose="020B0604030504040204" pitchFamily="34" charset="0"/>
                <a:cs typeface="Tahoma" panose="020B0604030504040204" pitchFamily="34" charset="0"/>
              </a:rPr>
              <a:t>Project description</a:t>
            </a:r>
          </a:p>
          <a:p>
            <a:pPr marL="469900" indent="-469900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Additional Award/Project search criteria</a:t>
            </a:r>
          </a:p>
          <a:p>
            <a:pPr marL="469900" indent="-469900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Funding Action search </a:t>
            </a:r>
          </a:p>
          <a:p>
            <a:pPr marL="469900" indent="-469900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WISPER/Pre-Award search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endParaRPr lang="en-U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69900" indent="-469900" eaLnBrk="1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</a:pPr>
            <a:endParaRPr lang="en-US" altLang="en-US" sz="28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My Projects List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838200"/>
            <a:ext cx="56388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For Principal Investigators, a list of the projects for which they are the PI is automatically populated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All WISDM users can create their own My Projects list by adding projects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My Projects list accessible with one click from the menu bar when in Projects Navigation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My Projects list displays summary financial information as inception to a selected accounting period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</a:pPr>
            <a:endParaRPr lang="en-US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</a:pPr>
            <a:endParaRPr lang="en-US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14600" r="74513" b="26427"/>
          <a:stretch>
            <a:fillRect/>
          </a:stretch>
        </p:blipFill>
        <p:spPr bwMode="auto">
          <a:xfrm>
            <a:off x="304800" y="990600"/>
            <a:ext cx="28194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WISDM for Grants Management Overview&amp;quot;&quot;/&gt;&lt;property id=&quot;20307&quot; value=&quot;298&quot;/&gt;&lt;/object&gt;&lt;object type=&quot;3&quot; unique_id=&quot;10006&quot;&gt;&lt;property id=&quot;20148&quot; value=&quot;5&quot;/&gt;&lt;property id=&quot;20300&quot; value=&quot;Slide 3 - &amp;quot;Accrual Accounting&amp;quot;&quot;/&gt;&lt;property id=&quot;20307&quot; value=&quot;337&quot;/&gt;&lt;/object&gt;&lt;object type=&quot;3&quot; unique_id=&quot;10007&quot;&gt;&lt;property id=&quot;20148&quot; value=&quot;5&quot;/&gt;&lt;property id=&quot;20300&quot; value=&quot;Slide 4 - &amp;quot;WISDM Enhancements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WISDM Enhancements&amp;quot;&quot;/&gt;&lt;property id=&quot;20307&quot; value=&quot;259&quot;/&gt;&lt;/object&gt;&lt;object type=&quot;3&quot; unique_id=&quot;10009&quot;&gt;&lt;property id=&quot;20148&quot; value=&quot;5&quot;/&gt;&lt;property id=&quot;20300&quot; value=&quot;Slide 6 - &amp;quot;Award/Project Search&amp;quot;&quot;/&gt;&lt;property id=&quot;20307&quot; value=&quot;332&quot;/&gt;&lt;/object&gt;&lt;object type=&quot;3&quot; unique_id=&quot;10010&quot;&gt;&lt;property id=&quot;20148&quot; value=&quot;5&quot;/&gt;&lt;property id=&quot;20300&quot; value=&quot;Slide 7 - &amp;quot;Award/Project Search&amp;quot;&quot;/&gt;&lt;property id=&quot;20307&quot; value=&quot;340&quot;/&gt;&lt;/object&gt;&lt;object type=&quot;3&quot; unique_id=&quot;10011&quot;&gt;&lt;property id=&quot;20148&quot; value=&quot;5&quot;/&gt;&lt;property id=&quot;20300&quot; value=&quot;Slide 8 - &amp;quot;MyProjects List&amp;quot;&quot;/&gt;&lt;property id=&quot;20307&quot; value=&quot;299&quot;/&gt;&lt;/object&gt;&lt;object type=&quot;3&quot; unique_id=&quot;10012&quot;&gt;&lt;property id=&quot;20148&quot; value=&quot;5&quot;/&gt;&lt;property id=&quot;20300&quot; value=&quot;Slide 9 - &amp;quot;MyProjects List&amp;quot;&quot;/&gt;&lt;property id=&quot;20307&quot; value=&quot;262&quot;/&gt;&lt;/object&gt;&lt;object type=&quot;3&quot; unique_id=&quot;10013&quot;&gt;&lt;property id=&quot;20148&quot; value=&quot;5&quot;/&gt;&lt;property id=&quot;20300&quot; value=&quot;Slide 10 - &amp;quot;MyProjects List&amp;quot;&quot;/&gt;&lt;property id=&quot;20307&quot; value=&quot;306&quot;/&gt;&lt;/object&gt;&lt;object type=&quot;3&quot; unique_id=&quot;10014&quot;&gt;&lt;property id=&quot;20148&quot; value=&quot;5&quot;/&gt;&lt;property id=&quot;20300&quot; value=&quot;Slide 11 - &amp;quot;MyProjects List&amp;quot;&quot;/&gt;&lt;property id=&quot;20307&quot; value=&quot;317&quot;/&gt;&lt;/object&gt;&lt;object type=&quot;3&quot; unique_id=&quot;10015&quot;&gt;&lt;property id=&quot;20148&quot; value=&quot;5&quot;/&gt;&lt;property id=&quot;20300&quot; value=&quot;Slide 13 - &amp;quot;MyProjects List&amp;quot;&quot;/&gt;&lt;property id=&quot;20307&quot; value=&quot;307&quot;/&gt;&lt;/object&gt;&lt;object type=&quot;3&quot; unique_id=&quot;10016&quot;&gt;&lt;property id=&quot;20148&quot; value=&quot;5&quot;/&gt;&lt;property id=&quot;20300&quot; value=&quot;Slide 14 - &amp;quot;Award-level Information&amp;quot;&quot;/&gt;&lt;property id=&quot;20307&quot; value=&quot;260&quot;/&gt;&lt;/object&gt;&lt;object type=&quot;3&quot; unique_id=&quot;10017&quot;&gt;&lt;property id=&quot;20148&quot; value=&quot;5&quot;/&gt;&lt;property id=&quot;20300&quot; value=&quot;Slide 15 - &amp;quot;Award Summary&amp;quot;&quot;/&gt;&lt;property id=&quot;20307&quot; value=&quot;308&quot;/&gt;&lt;/object&gt;&lt;object type=&quot;3&quot; unique_id=&quot;10018&quot;&gt;&lt;property id=&quot;20148&quot; value=&quot;5&quot;/&gt;&lt;property id=&quot;20300&quot; value=&quot;Slide 16 - &amp;quot;Award Summary&amp;quot;&quot;/&gt;&lt;property id=&quot;20307&quot; value=&quot;318&quot;/&gt;&lt;/object&gt;&lt;object type=&quot;3&quot; unique_id=&quot;10019&quot;&gt;&lt;property id=&quot;20148&quot; value=&quot;5&quot;/&gt;&lt;property id=&quot;20300&quot; value=&quot;Slide 17 - &amp;quot;Award Summary&amp;quot;&quot;/&gt;&lt;property id=&quot;20307&quot; value=&quot;309&quot;/&gt;&lt;/object&gt;&lt;object type=&quot;3&quot; unique_id=&quot;10020&quot;&gt;&lt;property id=&quot;20148&quot; value=&quot;5&quot;/&gt;&lt;property id=&quot;20300&quot; value=&quot;Slide 18 - &amp;quot;Award Summary&amp;quot;&quot;/&gt;&lt;property id=&quot;20307&quot; value=&quot;296&quot;/&gt;&lt;/object&gt;&lt;object type=&quot;3&quot; unique_id=&quot;10021&quot;&gt;&lt;property id=&quot;20148&quot; value=&quot;5&quot;/&gt;&lt;property id=&quot;20300&quot; value=&quot;Slide 19 - &amp;quot;Personnel: all people paid on Award&amp;quot;&quot;/&gt;&lt;property id=&quot;20307&quot; value=&quot;268&quot;/&gt;&lt;/object&gt;&lt;object type=&quot;3&quot; unique_id=&quot;10022&quot;&gt;&lt;property id=&quot;20148&quot; value=&quot;5&quot;/&gt;&lt;property id=&quot;20300&quot; value=&quot;Slide 20 - &amp;quot;Funding Actions: award actions&amp;quot;&quot;/&gt;&lt;property id=&quot;20307&quot; value=&quot;310&quot;/&gt;&lt;/object&gt;&lt;object type=&quot;3&quot; unique_id=&quot;10023&quot;&gt;&lt;property id=&quot;20148&quot; value=&quot;5&quot;/&gt;&lt;property id=&quot;20300&quot; value=&quot;Slide 21 - &amp;quot;Requirements: terms and conditions and certifications&amp;quot;&quot;/&gt;&lt;property id=&quot;20307&quot; value=&quot;270&quot;/&gt;&lt;/object&gt;&lt;object type=&quot;3&quot; unique_id=&quot;10024&quot;&gt;&lt;property id=&quot;20148&quot; value=&quot;5&quot;/&gt;&lt;property id=&quot;20300&quot; value=&quot;Slide 22 - &amp;quot;Associated Docs: Invoices and NGAs&amp;quot;&quot;/&gt;&lt;property id=&quot;20307&quot; value=&quot;271&quot;/&gt;&lt;/object&gt;&lt;object type=&quot;3&quot; unique_id=&quot;10025&quot;&gt;&lt;property id=&quot;20148&quot; value=&quot;5&quot;/&gt;&lt;property id=&quot;20300&quot; value=&quot;Slide 23 - &amp;quot;WISPER: information about proposal&amp;quot;&quot;/&gt;&lt;property id=&quot;20307&quot; value=&quot;280&quot;/&gt;&lt;/object&gt;&lt;object type=&quot;3&quot; unique_id=&quot;10026&quot;&gt;&lt;property id=&quot;20148&quot; value=&quot;5&quot;/&gt;&lt;property id=&quot;20300&quot; value=&quot;Slide 24 - &amp;quot;Project-level Information&amp;quot;&quot;/&gt;&lt;property id=&quot;20307&quot; value=&quot;261&quot;/&gt;&lt;/object&gt;&lt;object type=&quot;3&quot; unique_id=&quot;10027&quot;&gt;&lt;property id=&quot;20148&quot; value=&quot;5&quot;/&gt;&lt;property id=&quot;20300&quot; value=&quot;Slide 25 - &amp;quot;Project Summary&amp;quot;&quot;/&gt;&lt;property id=&quot;20307&quot; value=&quot;341&quot;/&gt;&lt;/object&gt;&lt;object type=&quot;3&quot; unique_id=&quot;10028&quot;&gt;&lt;property id=&quot;20148&quot; value=&quot;5&quot;/&gt;&lt;property id=&quot;20300&quot; value=&quot;Slide 26 - &amp;quot;Project Summary&amp;quot;&quot;/&gt;&lt;property id=&quot;20307&quot; value=&quot;274&quot;/&gt;&lt;/object&gt;&lt;object type=&quot;3&quot; unique_id=&quot;10029&quot;&gt;&lt;property id=&quot;20148&quot; value=&quot;5&quot;/&gt;&lt;property id=&quot;20300&quot; value=&quot;Slide 27 - &amp;quot;Project Summary&amp;quot;&quot;/&gt;&lt;property id=&quot;20307&quot; value=&quot;331&quot;/&gt;&lt;/object&gt;&lt;object type=&quot;3&quot; unique_id=&quot;10030&quot;&gt;&lt;property id=&quot;20148&quot; value=&quot;5&quot;/&gt;&lt;property id=&quot;20300&quot; value=&quot;Slide 28 - &amp;quot;Project Summary&amp;quot;&quot;/&gt;&lt;property id=&quot;20307&quot; value=&quot;275&quot;/&gt;&lt;/object&gt;&lt;object type=&quot;3&quot; unique_id=&quot;10031&quot;&gt;&lt;property id=&quot;20148&quot; value=&quot;5&quot;/&gt;&lt;property id=&quot;20300&quot; value=&quot;Slide 29 - &amp;quot;Project Summary&amp;quot;&quot;/&gt;&lt;property id=&quot;20307&quot; value=&quot;334&quot;/&gt;&lt;/object&gt;&lt;object type=&quot;3&quot; unique_id=&quot;10032&quot;&gt;&lt;property id=&quot;20148&quot; value=&quot;5&quot;/&gt;&lt;property id=&quot;20300&quot; value=&quot;Slide 30 - &amp;quot;Project Summary&amp;quot;&quot;/&gt;&lt;property id=&quot;20307&quot; value=&quot;297&quot;/&gt;&lt;/object&gt;&lt;object type=&quot;3&quot; unique_id=&quot;10033&quot;&gt;&lt;property id=&quot;20148&quot; value=&quot;5&quot;/&gt;&lt;property id=&quot;20300&quot; value=&quot;Slide 31 - &amp;quot;Project Financials&amp;quot;&quot;/&gt;&lt;property id=&quot;20307&quot; value=&quot;303&quot;/&gt;&lt;/object&gt;&lt;object type=&quot;3&quot; unique_id=&quot;10034&quot;&gt;&lt;property id=&quot;20148&quot; value=&quot;5&quot;/&gt;&lt;property id=&quot;20300&quot; value=&quot;Slide 32 - &amp;quot;Project Financials&amp;quot;&quot;/&gt;&lt;property id=&quot;20307&quot; value=&quot;327&quot;/&gt;&lt;/object&gt;&lt;object type=&quot;3&quot; unique_id=&quot;10035&quot;&gt;&lt;property id=&quot;20148&quot; value=&quot;5&quot;/&gt;&lt;property id=&quot;20300&quot; value=&quot;Slide 33 - &amp;quot;Project Financials– Budget Balance Type&amp;quot;&quot;/&gt;&lt;property id=&quot;20307&quot; value=&quot;328&quot;/&gt;&lt;/object&gt;&lt;object type=&quot;3&quot; unique_id=&quot;10036&quot;&gt;&lt;property id=&quot;20148&quot; value=&quot;5&quot;/&gt;&lt;property id=&quot;20300&quot; value=&quot;Slide 34 - &amp;quot;Project Financials– Budget Cash Balance Type&amp;quot;&quot;/&gt;&lt;property id=&quot;20307&quot; value=&quot;329&quot;/&gt;&lt;/object&gt;&lt;object type=&quot;3&quot; unique_id=&quot;10037&quot;&gt;&lt;property id=&quot;20148&quot; value=&quot;5&quot;/&gt;&lt;property id=&quot;20300&quot; value=&quot;Slide 35 - &amp;quot;Project Financials&amp;quot;&quot;/&gt;&lt;property id=&quot;20307&quot; value=&quot;330&quot;/&gt;&lt;/object&gt;&lt;object type=&quot;3&quot; unique_id=&quot;10038&quot;&gt;&lt;property id=&quot;20148&quot; value=&quot;5&quot;/&gt;&lt;property id=&quot;20300&quot; value=&quot;Slide 36 - &amp;quot;Project Financials– Direct Available Balance&amp;quot;&quot;/&gt;&lt;property id=&quot;20307&quot; value=&quot;323&quot;/&gt;&lt;/object&gt;&lt;object type=&quot;3&quot; unique_id=&quot;10039&quot;&gt;&lt;property id=&quot;20148&quot; value=&quot;5&quot;/&gt;&lt;property id=&quot;20300&quot; value=&quot;Slide 37 - &amp;quot;Project Financials– F&amp;amp;A is separately budgeted&amp;quot;&quot;/&gt;&lt;property id=&quot;20307&quot; value=&quot;324&quot;/&gt;&lt;/object&gt;&lt;object type=&quot;3&quot; unique_id=&quot;10040&quot;&gt;&lt;property id=&quot;20148&quot; value=&quot;5&quot;/&gt;&lt;property id=&quot;20300&quot; value=&quot;Slide 38 - &amp;quot;Accrual Accounting&amp;quot;&quot;/&gt;&lt;property id=&quot;20307&quot; value=&quot;336&quot;/&gt;&lt;/object&gt;&lt;object type=&quot;3&quot; unique_id=&quot;10041&quot;&gt;&lt;property id=&quot;20148&quot; value=&quot;5&quot;/&gt;&lt;property id=&quot;20300&quot; value=&quot;Slide 39 - &amp;quot;Project Financials– Calculated Cash Received&amp;quot;&quot;/&gt;&lt;property id=&quot;20307&quot; value=&quot;325&quot;/&gt;&lt;/object&gt;&lt;object type=&quot;3&quot; unique_id=&quot;10042&quot;&gt;&lt;property id=&quot;20148&quot; value=&quot;5&quot;/&gt;&lt;property id=&quot;20300&quot; value=&quot;Slide 40 - &amp;quot;Project Financials– Calculated Cash Received&amp;quot;&quot;/&gt;&lt;property id=&quot;20307&quot; value=&quot;326&quot;/&gt;&lt;/object&gt;&lt;object type=&quot;3&quot; unique_id=&quot;10043&quot;&gt;&lt;property id=&quot;20148&quot; value=&quot;5&quot;/&gt;&lt;property id=&quot;20300&quot; value=&quot;Slide 41 - &amp;quot;Invoicing &amp;amp; Accounts Receivable Information&amp;quot;&quot;/&gt;&lt;property id=&quot;20307&quot; value=&quot;347&quot;/&gt;&lt;/object&gt;&lt;object type=&quot;3&quot; unique_id=&quot;10044&quot;&gt;&lt;property id=&quot;20148&quot; value=&quot;5&quot;/&gt;&lt;property id=&quot;20300&quot; value=&quot;Slide 42 - &amp;quot;All Award Invoices&amp;quot;&quot;/&gt;&lt;property id=&quot;20307&quot; value=&quot;348&quot;/&gt;&lt;/object&gt;&lt;object type=&quot;3&quot; unique_id=&quot;10045&quot;&gt;&lt;property id=&quot;20148&quot; value=&quot;5&quot;/&gt;&lt;property id=&quot;20300&quot; value=&quot;Slide 43 - &amp;quot;All Award Invoices&amp;quot;&quot;/&gt;&lt;property id=&quot;20307&quot; value=&quot;349&quot;/&gt;&lt;/object&gt;&lt;object type=&quot;3&quot; unique_id=&quot;10046&quot;&gt;&lt;property id=&quot;20148&quot; value=&quot;5&quot;/&gt;&lt;property id=&quot;20300&quot; value=&quot;Slide 44 - &amp;quot;Invoice Activity&amp;quot;&quot;/&gt;&lt;property id=&quot;20307&quot; value=&quot;350&quot;/&gt;&lt;/object&gt;&lt;object type=&quot;3&quot; unique_id=&quot;10047&quot;&gt;&lt;property id=&quot;20148&quot; value=&quot;5&quot;/&gt;&lt;property id=&quot;20300&quot; value=&quot;Slide 45 - &amp;quot;Payment Information&amp;quot;&quot;/&gt;&lt;property id=&quot;20307&quot; value=&quot;351&quot;/&gt;&lt;/object&gt;&lt;object type=&quot;3&quot; unique_id=&quot;10048&quot;&gt;&lt;property id=&quot;20148&quot; value=&quot;5&quot;/&gt;&lt;property id=&quot;20300&quot; value=&quot;Slide 46 - &amp;quot;Project Financials– Clinical Trial Cash Received&amp;quot;&quot;/&gt;&lt;property id=&quot;20307&quot; value=&quot;339&quot;/&gt;&lt;/object&gt;&lt;object type=&quot;3&quot; unique_id=&quot;10049&quot;&gt;&lt;property id=&quot;20148&quot; value=&quot;5&quot;/&gt;&lt;property id=&quot;20300&quot; value=&quot;Slide 47 - &amp;quot;Project Personnel:   all people paid on this project&amp;quot;&quot;/&gt;&lt;property id=&quot;20307&quot; value=&quot;304&quot;/&gt;&lt;/object&gt;&lt;object type=&quot;3&quot; unique_id=&quot;10050&quot;&gt;&lt;property id=&quot;20148&quot; value=&quot;5&quot;/&gt;&lt;property id=&quot;20300&quot; value=&quot;Slide 48 - &amp;quot;Project Edits: valid edit combinations&amp;quot;&quot;/&gt;&lt;property id=&quot;20307&quot; value=&quot;305&quot;/&gt;&lt;/object&gt;&lt;object type=&quot;3&quot; unique_id=&quot;10051&quot;&gt;&lt;property id=&quot;20148&quot; value=&quot;5&quot;/&gt;&lt;property id=&quot;20300&quot; value=&quot;Slide 49 - &amp;quot;Cost Share Schedule: cost share information for project&amp;quot;&quot;/&gt;&lt;property id=&quot;20307&quot; value=&quot;342&quot;/&gt;&lt;/object&gt;&lt;object type=&quot;3&quot; unique_id=&quot;10052&quot;&gt;&lt;property id=&quot;20148&quot; value=&quot;5&quot;/&gt;&lt;property id=&quot;20300&quot; value=&quot;Slide 50 - &amp;quot;Cost Share Schedule: cost share information for project&amp;quot;&quot;/&gt;&lt;property id=&quot;20307&quot; value=&quot;346&quot;/&gt;&lt;/object&gt;&lt;object type=&quot;3&quot; unique_id=&quot;10053&quot;&gt;&lt;property id=&quot;20148&quot; value=&quot;5&quot;/&gt;&lt;property id=&quot;20300&quot; value=&quot;Slide 51 - &amp;quot;Cost Share Expenditures: details of expenditures meeting cost share schedule&amp;quot;&quot;/&gt;&lt;property id=&quot;20307&quot; value=&quot;343&quot;/&gt;&lt;/object&gt;&lt;object type=&quot;3&quot; unique_id=&quot;10054&quot;&gt;&lt;property id=&quot;20148&quot; value=&quot;5&quot;/&gt;&lt;property id=&quot;20300&quot; value=&quot;Slide 52 - &amp;quot;Cost Share Expenditures: details of expenditures meeting cost share schedule&amp;quot;&quot;/&gt;&lt;property id=&quot;20307&quot; value=&quot;344&quot;/&gt;&lt;/object&gt;&lt;object type=&quot;3&quot; unique_id=&quot;10055&quot;&gt;&lt;property id=&quot;20148&quot; value=&quot;5&quot;/&gt;&lt;property id=&quot;20300&quot; value=&quot;Slide 53 - &amp;quot;Cost Share Expenditures: details of expenditures meeting cost share schedule&amp;quot;&quot;/&gt;&lt;property id=&quot;20307&quot; value=&quot;345&quot;/&gt;&lt;/object&gt;&lt;object type=&quot;3&quot; unique_id=&quot;10056&quot;&gt;&lt;property id=&quot;20148&quot; value=&quot;5&quot;/&gt;&lt;property id=&quot;20300&quot; value=&quot;Slide 54 - &amp;quot;Award/Project Search&amp;quot;&quot;/&gt;&lt;property id=&quot;20307&quot; value=&quot;313&quot;/&gt;&lt;/object&gt;&lt;object type=&quot;3&quot; unique_id=&quot;10057&quot;&gt;&lt;property id=&quot;20148&quot; value=&quot;5&quot;/&gt;&lt;property id=&quot;20300&quot; value=&quot;Slide 55 - &amp;quot;Award/Project Search&amp;quot;&quot;/&gt;&lt;property id=&quot;20307&quot; value=&quot;300&quot;/&gt;&lt;/object&gt;&lt;object type=&quot;3&quot; unique_id=&quot;10058&quot;&gt;&lt;property id=&quot;20148&quot; value=&quot;5&quot;/&gt;&lt;property id=&quot;20300&quot; value=&quot;Slide 56 - &amp;quot;Funding Action Search&amp;quot;&quot;/&gt;&lt;property id=&quot;20307&quot; value=&quot;301&quot;/&gt;&lt;/object&gt;&lt;object type=&quot;3&quot; unique_id=&quot;10059&quot;&gt;&lt;property id=&quot;20148&quot; value=&quot;5&quot;/&gt;&lt;property id=&quot;20300&quot; value=&quot;Slide 57 - &amp;quot;Award Funding Action Report&amp;quot;&quot;/&gt;&lt;property id=&quot;20307&quot; value=&quot;314&quot;/&gt;&lt;/object&gt;&lt;object type=&quot;3&quot; unique_id=&quot;10060&quot;&gt;&lt;property id=&quot;20148&quot; value=&quot;5&quot;/&gt;&lt;property id=&quot;20300&quot; value=&quot;Slide 58 - &amp;quot;Funding Action Search&amp;quot;&quot;/&gt;&lt;property id=&quot;20307&quot; value=&quot;276&quot;/&gt;&lt;/object&gt;&lt;object type=&quot;3&quot; unique_id=&quot;10061&quot;&gt;&lt;property id=&quot;20148&quot; value=&quot;5&quot;/&gt;&lt;property id=&quot;20300&quot; value=&quot;Slide 59 - &amp;quot;WISPER Search&amp;quot;&quot;/&gt;&lt;property id=&quot;20307&quot; value=&quot;302&quot;/&gt;&lt;/object&gt;&lt;object type=&quot;3&quot; unique_id=&quot;10062&quot;&gt;&lt;property id=&quot;20148&quot; value=&quot;5&quot;/&gt;&lt;property id=&quot;20300&quot; value=&quot;Slide 60 - &amp;quot;WISPER Search&amp;quot;&quot;/&gt;&lt;property id=&quot;20307&quot; value=&quot;315&quot;/&gt;&lt;/object&gt;&lt;object type=&quot;3&quot; unique_id=&quot;10063&quot;&gt;&lt;property id=&quot;20148&quot; value=&quot;5&quot;/&gt;&lt;property id=&quot;20300&quot; value=&quot;Slide 61 - &amp;quot;WISPER Search&amp;quot;&quot;/&gt;&lt;property id=&quot;20307&quot; value=&quot;278&quot;/&gt;&lt;/object&gt;&lt;object type=&quot;3&quot; unique_id=&quot;10064&quot;&gt;&lt;property id=&quot;20148&quot; value=&quot;5&quot;/&gt;&lt;property id=&quot;20300&quot; value=&quot;Slide 62 - &amp;quot;WISPER Search&amp;quot;&quot;/&gt;&lt;property id=&quot;20307&quot; value=&quot;279&quot;/&gt;&lt;/object&gt;&lt;object type=&quot;3&quot; unique_id=&quot;10065&quot;&gt;&lt;property id=&quot;20148&quot; value=&quot;5&quot;/&gt;&lt;property id=&quot;20300&quot; value=&quot;Slide 63 - &amp;quot;Grants Payment Activity Search&amp;quot;&quot;/&gt;&lt;property id=&quot;20307&quot; value=&quot;354&quot;/&gt;&lt;/object&gt;&lt;object type=&quot;3&quot; unique_id=&quot;10066&quot;&gt;&lt;property id=&quot;20148&quot; value=&quot;5&quot;/&gt;&lt;property id=&quot;20300&quot; value=&quot;Slide 64 - &amp;quot;Grants Payment Activity Search&amp;quot;&quot;/&gt;&lt;property id=&quot;20307&quot; value=&quot;352&quot;/&gt;&lt;/object&gt;&lt;object type=&quot;3&quot; unique_id=&quot;10067&quot;&gt;&lt;property id=&quot;20148&quot; value=&quot;5&quot;/&gt;&lt;property id=&quot;20300&quot; value=&quot;Slide 65 - &amp;quot;Grants Payment Activity Search&amp;quot;&quot;/&gt;&lt;property id=&quot;20307&quot; value=&quot;353&quot;/&gt;&lt;/object&gt;&lt;object type=&quot;3&quot; unique_id=&quot;10068&quot;&gt;&lt;property id=&quot;20148&quot; value=&quot;5&quot;/&gt;&lt;property id=&quot;20300&quot; value=&quot;Slide 66 - &amp;quot;Grants Payment Activity Search: results &amp;quot;&quot;/&gt;&lt;property id=&quot;20307&quot; value=&quot;355&quot;/&gt;&lt;/object&gt;&lt;object type=&quot;3&quot; unique_id=&quot;10069&quot;&gt;&lt;property id=&quot;20148&quot; value=&quot;5&quot;/&gt;&lt;property id=&quot;20300&quot; value=&quot;Slide 67 - &amp;quot;Default Page in WISDM&amp;quot;&quot;/&gt;&lt;property id=&quot;20307&quot; value=&quot;333&quot;/&gt;&lt;/object&gt;&lt;object type=&quot;3&quot; unique_id=&quot;10070&quot;&gt;&lt;property id=&quot;20148&quot; value=&quot;5&quot;/&gt;&lt;property id=&quot;20300&quot; value=&quot;Slide 68 - &amp;quot;Accessing WISDM&amp;quot;&quot;/&gt;&lt;property id=&quot;20307&quot; value=&quot;335&quot;/&gt;&lt;/object&gt;&lt;object type=&quot;3&quot; unique_id=&quot;10554&quot;&gt;&lt;property id=&quot;20148&quot; value=&quot;5&quot;/&gt;&lt;property id=&quot;20300&quot; value=&quot;Slide 12 - &amp;quot;MyProjects List&amp;quot;&quot;/&gt;&lt;property id=&quot;20307&quot; value=&quot;3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w3">
  <a:themeElements>
    <a:clrScheme name="uw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w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uw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Updated Template</Template>
  <TotalTime>5641</TotalTime>
  <Words>2169</Words>
  <Application>Microsoft Office PowerPoint</Application>
  <PresentationFormat>On-screen Show (4:3)</PresentationFormat>
  <Paragraphs>278</Paragraphs>
  <Slides>71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Times</vt:lpstr>
      <vt:lpstr>Arial</vt:lpstr>
      <vt:lpstr>Verdana</vt:lpstr>
      <vt:lpstr>Calibri</vt:lpstr>
      <vt:lpstr>Tahoma</vt:lpstr>
      <vt:lpstr>Wingdings</vt:lpstr>
      <vt:lpstr>uw3</vt:lpstr>
      <vt:lpstr>PowerPoint Presentation</vt:lpstr>
      <vt:lpstr>WISDM for Grants Management Overview</vt:lpstr>
      <vt:lpstr>WISDM – What are we covering today?</vt:lpstr>
      <vt:lpstr>WISDM</vt:lpstr>
      <vt:lpstr>WISDM (Shared Financial System Overview)</vt:lpstr>
      <vt:lpstr>Accrual Accounting</vt:lpstr>
      <vt:lpstr>Award-level Information</vt:lpstr>
      <vt:lpstr>WISDM</vt:lpstr>
      <vt:lpstr>My Projects List</vt:lpstr>
      <vt:lpstr>My Projects List</vt:lpstr>
      <vt:lpstr>My Projects List</vt:lpstr>
      <vt:lpstr>My Projects List</vt:lpstr>
      <vt:lpstr>My Projects List</vt:lpstr>
      <vt:lpstr>My Projects List</vt:lpstr>
      <vt:lpstr>Award/Project Search</vt:lpstr>
      <vt:lpstr>Award Summary</vt:lpstr>
      <vt:lpstr>Award Summary</vt:lpstr>
      <vt:lpstr>Award Summary</vt:lpstr>
      <vt:lpstr>Award Summary</vt:lpstr>
      <vt:lpstr>Personnel: All Individuals Paid by Salary/Stipend on an Award</vt:lpstr>
      <vt:lpstr>Funding Actions: Award Actions</vt:lpstr>
      <vt:lpstr>Requirements: Terms and Conditions and Certifications</vt:lpstr>
      <vt:lpstr>Associated Docs: Invoices and NGAs</vt:lpstr>
      <vt:lpstr>WISPER: Information About Proposal</vt:lpstr>
      <vt:lpstr>Project-Level Information</vt:lpstr>
      <vt:lpstr>Project Summary</vt:lpstr>
      <vt:lpstr>Project Summary</vt:lpstr>
      <vt:lpstr>Project Summary</vt:lpstr>
      <vt:lpstr>Project Financials</vt:lpstr>
      <vt:lpstr>Project Financials– Budget Balance Type</vt:lpstr>
      <vt:lpstr>Project Financials– Budget Cash Balance Type</vt:lpstr>
      <vt:lpstr>Project Financials – Period, Account Tree &amp; Summary Level</vt:lpstr>
      <vt:lpstr>Project Financials – Expense Categories</vt:lpstr>
      <vt:lpstr>Project Financials – Budget</vt:lpstr>
      <vt:lpstr>Project Financials – MTD (Month to Date)</vt:lpstr>
      <vt:lpstr>Project Financials – MTD – Summary by Expense Type</vt:lpstr>
      <vt:lpstr>Project Financials – Actuals</vt:lpstr>
      <vt:lpstr>Project Financials – Encumbrances</vt:lpstr>
      <vt:lpstr>Project Financials– Direct Available Balance</vt:lpstr>
      <vt:lpstr>Project Financials– F&amp;A is separately budgeted</vt:lpstr>
      <vt:lpstr>Accrual Accounting</vt:lpstr>
      <vt:lpstr>Project Financials– Calculated Cash Received</vt:lpstr>
      <vt:lpstr>Project Financials– Calculated Cash Received</vt:lpstr>
      <vt:lpstr>Invoicing &amp; Accounts Receivable Information</vt:lpstr>
      <vt:lpstr>All Award Invoices</vt:lpstr>
      <vt:lpstr>All Award Invoices</vt:lpstr>
      <vt:lpstr>Invoice Activity</vt:lpstr>
      <vt:lpstr>Payment Information</vt:lpstr>
      <vt:lpstr>Project Financials– Clinical Trial Cash Received</vt:lpstr>
      <vt:lpstr>Project Personnel: Individuals Paid Salary or Stipend from Project</vt:lpstr>
      <vt:lpstr>Project Edits: Valid Edit Combinations</vt:lpstr>
      <vt:lpstr>Cost Share Schedule: Cost Share Schedule for Project</vt:lpstr>
      <vt:lpstr>Cost Share Schedule: Cost Share Schedule for Project</vt:lpstr>
      <vt:lpstr>Cost Share Expenditures: details of expenditures meeting cost share schedule</vt:lpstr>
      <vt:lpstr>Cost Share Expenditures: details of expenditures meeting cost share schedule</vt:lpstr>
      <vt:lpstr>Cost Share Expenditures: details of expenditures meeting cost share schedule</vt:lpstr>
      <vt:lpstr>Award/Project Search</vt:lpstr>
      <vt:lpstr>Award/Project Search</vt:lpstr>
      <vt:lpstr>Award/Project Search</vt:lpstr>
      <vt:lpstr>Funding Action Search</vt:lpstr>
      <vt:lpstr>Award Funding Action Report</vt:lpstr>
      <vt:lpstr>Funding Action Search</vt:lpstr>
      <vt:lpstr>WISPER Search</vt:lpstr>
      <vt:lpstr>WISPER Search</vt:lpstr>
      <vt:lpstr>WISPER Search</vt:lpstr>
      <vt:lpstr>WISPER Search</vt:lpstr>
      <vt:lpstr>Grants Payment Activity Search</vt:lpstr>
      <vt:lpstr>Grants Payment Activity Search</vt:lpstr>
      <vt:lpstr>Grants Payment Activity Search</vt:lpstr>
      <vt:lpstr>Grants Payment Activity Search: results </vt:lpstr>
      <vt:lpstr>Resources</vt:lpstr>
    </vt:vector>
  </TitlesOfParts>
  <Company>Business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Services</dc:title>
  <dc:creator>zbb</dc:creator>
  <cp:lastModifiedBy>Rebecca Ames</cp:lastModifiedBy>
  <cp:revision>249</cp:revision>
  <dcterms:created xsi:type="dcterms:W3CDTF">2007-01-24T15:13:20Z</dcterms:created>
  <dcterms:modified xsi:type="dcterms:W3CDTF">2016-12-20T20:54:23Z</dcterms:modified>
</cp:coreProperties>
</file>