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726" r:id="rId2"/>
  </p:sldMasterIdLst>
  <p:notesMasterIdLst>
    <p:notesMasterId r:id="rId12"/>
  </p:notesMasterIdLst>
  <p:handoutMasterIdLst>
    <p:handoutMasterId r:id="rId13"/>
  </p:handoutMasterIdLst>
  <p:sldIdLst>
    <p:sldId id="529" r:id="rId3"/>
    <p:sldId id="534" r:id="rId4"/>
    <p:sldId id="535" r:id="rId5"/>
    <p:sldId id="528" r:id="rId6"/>
    <p:sldId id="530" r:id="rId7"/>
    <p:sldId id="531" r:id="rId8"/>
    <p:sldId id="532" r:id="rId9"/>
    <p:sldId id="533" r:id="rId10"/>
    <p:sldId id="538" r:id="rId11"/>
  </p:sldIdLst>
  <p:sldSz cx="9418638" cy="7132638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7">
          <p15:clr>
            <a:srgbClr val="A4A3A4"/>
          </p15:clr>
        </p15:guide>
        <p15:guide id="2" pos="29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D94"/>
    <a:srgbClr val="FFD3A3"/>
    <a:srgbClr val="BFFFD1"/>
    <a:srgbClr val="FFFF0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09" autoAdjust="0"/>
  </p:normalViewPr>
  <p:slideViewPr>
    <p:cSldViewPr>
      <p:cViewPr varScale="1">
        <p:scale>
          <a:sx n="119" d="100"/>
          <a:sy n="119" d="100"/>
        </p:scale>
        <p:origin x="864" y="114"/>
      </p:cViewPr>
      <p:guideLst>
        <p:guide orient="horz" pos="2247"/>
        <p:guide pos="29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E7955ECB-62D9-4E9E-969A-353C763438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9872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696913"/>
            <a:ext cx="460375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latin typeface="Arial" charset="0"/>
                <a:ea typeface="ＭＳ Ｐゴシック" pitchFamily="-106" charset="-128"/>
              </a:defRPr>
            </a:lvl1pPr>
          </a:lstStyle>
          <a:p>
            <a:pPr>
              <a:defRPr/>
            </a:pPr>
            <a:fld id="{769C48ED-2F47-4B1B-8281-092D17A5BA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2089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7006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5832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11300" y="173038"/>
            <a:ext cx="6513513" cy="79216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Research &amp; Sponsored Programs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14325" y="5784850"/>
            <a:ext cx="8789988" cy="871538"/>
          </a:xfrm>
        </p:spPr>
        <p:txBody>
          <a:bodyPr/>
          <a:lstStyle>
            <a:lvl1pPr marL="0" indent="0" algn="ctr">
              <a:buFontTx/>
              <a:buNone/>
              <a:defRPr sz="2900">
                <a:solidFill>
                  <a:schemeClr val="bg1"/>
                </a:solidFill>
              </a:defRPr>
            </a:lvl1pPr>
          </a:lstStyle>
          <a:p>
            <a:r>
              <a:rPr lang="en-US"/>
              <a:t>Grants.gov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7850" y="238125"/>
            <a:ext cx="2255838" cy="4833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163" y="238125"/>
            <a:ext cx="6618287" cy="4833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398" y="2215741"/>
            <a:ext cx="8005842" cy="15288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2802" y="4041828"/>
            <a:ext cx="6593047" cy="182278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2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5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18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1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63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36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09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82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84D3-89DD-4B1B-81D9-1440BC3BACB2}" type="datetime1">
              <a:rPr lang="en-US" smtClean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704-0F5F-45AE-A6AF-46D5F6A16C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4ED2-17C2-4E14-BCAF-609F0509349F}" type="datetime1">
              <a:rPr lang="en-US" smtClean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704-0F5F-45AE-A6AF-46D5F6A16C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08" y="4583387"/>
            <a:ext cx="8005842" cy="1416621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4008" y="3023121"/>
            <a:ext cx="8005842" cy="1560264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27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4554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183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910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638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36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094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821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8BBA4-BA0E-419C-AF7C-C8B964B6683A}" type="datetime1">
              <a:rPr lang="en-US" smtClean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704-0F5F-45AE-A6AF-46D5F6A16C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656" y="1730331"/>
            <a:ext cx="4285807" cy="489708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8440" y="1730331"/>
            <a:ext cx="4287443" cy="489708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73AEE-3A45-40C0-B254-9027C3E7922D}" type="datetime1">
              <a:rPr lang="en-US" smtClean="0"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Administration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704-0F5F-45AE-A6AF-46D5F6A16C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932" y="285636"/>
            <a:ext cx="8476774" cy="118877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932" y="1596589"/>
            <a:ext cx="4161534" cy="66538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2772" indent="0">
              <a:buNone/>
              <a:defRPr sz="2100" b="1"/>
            </a:lvl2pPr>
            <a:lvl3pPr marL="945545" indent="0">
              <a:buNone/>
              <a:defRPr sz="1900" b="1"/>
            </a:lvl3pPr>
            <a:lvl4pPr marL="1418316" indent="0">
              <a:buNone/>
              <a:defRPr sz="1700" b="1"/>
            </a:lvl4pPr>
            <a:lvl5pPr marL="1891088" indent="0">
              <a:buNone/>
              <a:defRPr sz="1700" b="1"/>
            </a:lvl5pPr>
            <a:lvl6pPr marL="2363864" indent="0">
              <a:buNone/>
              <a:defRPr sz="1700" b="1"/>
            </a:lvl6pPr>
            <a:lvl7pPr marL="2836633" indent="0">
              <a:buNone/>
              <a:defRPr sz="1700" b="1"/>
            </a:lvl7pPr>
            <a:lvl8pPr marL="3309404" indent="0">
              <a:buNone/>
              <a:defRPr sz="1700" b="1"/>
            </a:lvl8pPr>
            <a:lvl9pPr marL="3782175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32" y="2261977"/>
            <a:ext cx="4161534" cy="410952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4544" y="1596589"/>
            <a:ext cx="4163169" cy="66538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2772" indent="0">
              <a:buNone/>
              <a:defRPr sz="2100" b="1"/>
            </a:lvl2pPr>
            <a:lvl3pPr marL="945545" indent="0">
              <a:buNone/>
              <a:defRPr sz="1900" b="1"/>
            </a:lvl3pPr>
            <a:lvl4pPr marL="1418316" indent="0">
              <a:buNone/>
              <a:defRPr sz="1700" b="1"/>
            </a:lvl4pPr>
            <a:lvl5pPr marL="1891088" indent="0">
              <a:buNone/>
              <a:defRPr sz="1700" b="1"/>
            </a:lvl5pPr>
            <a:lvl6pPr marL="2363864" indent="0">
              <a:buNone/>
              <a:defRPr sz="1700" b="1"/>
            </a:lvl6pPr>
            <a:lvl7pPr marL="2836633" indent="0">
              <a:buNone/>
              <a:defRPr sz="1700" b="1"/>
            </a:lvl7pPr>
            <a:lvl8pPr marL="3309404" indent="0">
              <a:buNone/>
              <a:defRPr sz="1700" b="1"/>
            </a:lvl8pPr>
            <a:lvl9pPr marL="3782175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4544" y="2261977"/>
            <a:ext cx="4163169" cy="410952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4756E-AA03-4920-826B-3939A48F4947}" type="datetime1">
              <a:rPr lang="en-US" smtClean="0"/>
              <a:t>1/11/2019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Administration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704-0F5F-45AE-A6AF-46D5F6A16C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FC791-6586-491E-87AB-B15F5957EA62}" type="datetime1">
              <a:rPr lang="en-US" smtClean="0"/>
              <a:t>1/11/2019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Administration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704-0F5F-45AE-A6AF-46D5F6A16C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EDA0-3AFA-4296-ADC6-5305EF21B169}" type="datetime1">
              <a:rPr lang="en-US" smtClean="0"/>
              <a:t>1/11/2019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Administration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704-0F5F-45AE-A6AF-46D5F6A16C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939" y="283985"/>
            <a:ext cx="3098667" cy="1208586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2426" y="283991"/>
            <a:ext cx="5265280" cy="6087509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0939" y="1492577"/>
            <a:ext cx="3098667" cy="4878923"/>
          </a:xfrm>
        </p:spPr>
        <p:txBody>
          <a:bodyPr/>
          <a:lstStyle>
            <a:lvl1pPr marL="0" indent="0">
              <a:buNone/>
              <a:defRPr sz="1400"/>
            </a:lvl1pPr>
            <a:lvl2pPr marL="472772" indent="0">
              <a:buNone/>
              <a:defRPr sz="1200"/>
            </a:lvl2pPr>
            <a:lvl3pPr marL="945545" indent="0">
              <a:buNone/>
              <a:defRPr sz="1000"/>
            </a:lvl3pPr>
            <a:lvl4pPr marL="1418316" indent="0">
              <a:buNone/>
              <a:defRPr sz="900"/>
            </a:lvl4pPr>
            <a:lvl5pPr marL="1891088" indent="0">
              <a:buNone/>
              <a:defRPr sz="900"/>
            </a:lvl5pPr>
            <a:lvl6pPr marL="2363864" indent="0">
              <a:buNone/>
              <a:defRPr sz="900"/>
            </a:lvl6pPr>
            <a:lvl7pPr marL="2836633" indent="0">
              <a:buNone/>
              <a:defRPr sz="900"/>
            </a:lvl7pPr>
            <a:lvl8pPr marL="3309404" indent="0">
              <a:buNone/>
              <a:defRPr sz="900"/>
            </a:lvl8pPr>
            <a:lvl9pPr marL="378217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819C-7A29-4FB6-A6F8-5ED6F6248365}" type="datetime1">
              <a:rPr lang="en-US" smtClean="0"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Administration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704-0F5F-45AE-A6AF-46D5F6A16C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6123" y="4992846"/>
            <a:ext cx="5651183" cy="5894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46123" y="637314"/>
            <a:ext cx="5651183" cy="4279583"/>
          </a:xfrm>
        </p:spPr>
        <p:txBody>
          <a:bodyPr/>
          <a:lstStyle>
            <a:lvl1pPr marL="0" indent="0">
              <a:buNone/>
              <a:defRPr sz="3300"/>
            </a:lvl1pPr>
            <a:lvl2pPr marL="472772" indent="0">
              <a:buNone/>
              <a:defRPr sz="2900"/>
            </a:lvl2pPr>
            <a:lvl3pPr marL="945545" indent="0">
              <a:buNone/>
              <a:defRPr sz="2500"/>
            </a:lvl3pPr>
            <a:lvl4pPr marL="1418316" indent="0">
              <a:buNone/>
              <a:defRPr sz="2100"/>
            </a:lvl4pPr>
            <a:lvl5pPr marL="1891088" indent="0">
              <a:buNone/>
              <a:defRPr sz="2100"/>
            </a:lvl5pPr>
            <a:lvl6pPr marL="2363864" indent="0">
              <a:buNone/>
              <a:defRPr sz="2100"/>
            </a:lvl6pPr>
            <a:lvl7pPr marL="2836633" indent="0">
              <a:buNone/>
              <a:defRPr sz="2100"/>
            </a:lvl7pPr>
            <a:lvl8pPr marL="3309404" indent="0">
              <a:buNone/>
              <a:defRPr sz="2100"/>
            </a:lvl8pPr>
            <a:lvl9pPr marL="3782175" indent="0">
              <a:buNone/>
              <a:defRPr sz="21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46123" y="5582280"/>
            <a:ext cx="5651183" cy="837094"/>
          </a:xfrm>
        </p:spPr>
        <p:txBody>
          <a:bodyPr/>
          <a:lstStyle>
            <a:lvl1pPr marL="0" indent="0">
              <a:buNone/>
              <a:defRPr sz="1400"/>
            </a:lvl1pPr>
            <a:lvl2pPr marL="472772" indent="0">
              <a:buNone/>
              <a:defRPr sz="1200"/>
            </a:lvl2pPr>
            <a:lvl3pPr marL="945545" indent="0">
              <a:buNone/>
              <a:defRPr sz="1000"/>
            </a:lvl3pPr>
            <a:lvl4pPr marL="1418316" indent="0">
              <a:buNone/>
              <a:defRPr sz="900"/>
            </a:lvl4pPr>
            <a:lvl5pPr marL="1891088" indent="0">
              <a:buNone/>
              <a:defRPr sz="900"/>
            </a:lvl5pPr>
            <a:lvl6pPr marL="2363864" indent="0">
              <a:buNone/>
              <a:defRPr sz="900"/>
            </a:lvl6pPr>
            <a:lvl7pPr marL="2836633" indent="0">
              <a:buNone/>
              <a:defRPr sz="900"/>
            </a:lvl7pPr>
            <a:lvl8pPr marL="3309404" indent="0">
              <a:buNone/>
              <a:defRPr sz="900"/>
            </a:lvl8pPr>
            <a:lvl9pPr marL="378217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AC91-0E0C-4049-AD00-3CBB36C4CC67}" type="datetime1">
              <a:rPr lang="en-US" smtClean="0"/>
              <a:t>1/11/2019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Administration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704-0F5F-45AE-A6AF-46D5F6A16C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98D2-E325-48CC-9EA4-E219B26F5B49}" type="datetime1">
              <a:rPr lang="en-US" smtClean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704-0F5F-45AE-A6AF-46D5F6A16C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547" y="297197"/>
            <a:ext cx="2181330" cy="63302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656" y="297197"/>
            <a:ext cx="6391919" cy="63302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245A2-237B-4AB3-BBDD-453F2785BA16}" type="datetime1">
              <a:rPr lang="en-US" smtClean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704-0F5F-45AE-A6AF-46D5F6A16C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538" y="4583113"/>
            <a:ext cx="8005762" cy="14176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4538" y="3022600"/>
            <a:ext cx="8005762" cy="15605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163" y="1109663"/>
            <a:ext cx="4437062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6625" y="1109663"/>
            <a:ext cx="4437063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285750"/>
            <a:ext cx="8475662" cy="1189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597025"/>
            <a:ext cx="4160837" cy="665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8" y="2262188"/>
            <a:ext cx="4160837" cy="41100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4725" y="1597025"/>
            <a:ext cx="4162425" cy="6651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4725" y="2262188"/>
            <a:ext cx="4162425" cy="41100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284163"/>
            <a:ext cx="3098800" cy="12080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00" y="284163"/>
            <a:ext cx="5264150" cy="6088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488" y="1492250"/>
            <a:ext cx="3098800" cy="4879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6263" y="4992688"/>
            <a:ext cx="5651500" cy="5889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46263" y="636588"/>
            <a:ext cx="5651500" cy="42799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46263" y="5581650"/>
            <a:ext cx="5651500" cy="838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45832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7163" y="238125"/>
            <a:ext cx="7064375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572" tIns="47286" rIns="94572" bIns="4728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School/Department Name</a:t>
            </a:r>
            <a:br>
              <a:rPr lang="en-US" smtClean="0"/>
            </a:br>
            <a:endParaRPr lang="en-US" smtClean="0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163" y="1109663"/>
            <a:ext cx="902652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572" tIns="47286" rIns="94572" bIns="472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2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2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2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2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325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defTabSz="946150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ＭＳ Ｐゴシック" pitchFamily="-106" charset="-128"/>
          <a:cs typeface="+mj-cs"/>
        </a:defRPr>
      </a:lvl1pPr>
      <a:lvl2pPr algn="l" defTabSz="946150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ＭＳ Ｐゴシック" pitchFamily="-106" charset="-128"/>
        </a:defRPr>
      </a:lvl2pPr>
      <a:lvl3pPr algn="l" defTabSz="946150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ＭＳ Ｐゴシック" pitchFamily="-106" charset="-128"/>
        </a:defRPr>
      </a:lvl3pPr>
      <a:lvl4pPr algn="l" defTabSz="946150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ＭＳ Ｐゴシック" pitchFamily="-106" charset="-128"/>
        </a:defRPr>
      </a:lvl4pPr>
      <a:lvl5pPr algn="l" defTabSz="946150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ＭＳ Ｐゴシック" pitchFamily="-106" charset="-128"/>
        </a:defRPr>
      </a:lvl5pPr>
      <a:lvl6pPr marL="457200" algn="l" defTabSz="946150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6pPr>
      <a:lvl7pPr marL="914400" algn="l" defTabSz="946150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7pPr>
      <a:lvl8pPr marL="1371600" algn="l" defTabSz="946150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8pPr>
      <a:lvl9pPr marL="1828800" algn="l" defTabSz="946150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9pPr>
    </p:titleStyle>
    <p:bodyStyle>
      <a:lvl1pPr marL="354013" indent="-354013" algn="l" defTabSz="946150" rtl="0" eaLnBrk="0" fontAlgn="base" hangingPunct="0">
        <a:spcBef>
          <a:spcPct val="50000"/>
        </a:spcBef>
        <a:spcAft>
          <a:spcPct val="50000"/>
        </a:spcAft>
        <a:buChar char="•"/>
        <a:defRPr sz="33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68350" indent="-295275" algn="l" defTabSz="946150" rtl="0" eaLnBrk="0" fontAlgn="base" hangingPunct="0">
        <a:spcBef>
          <a:spcPct val="50000"/>
        </a:spcBef>
        <a:spcAft>
          <a:spcPct val="50000"/>
        </a:spcAft>
        <a:buChar char="–"/>
        <a:defRPr sz="29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82688" indent="-236538" algn="l" defTabSz="946150" rtl="0" eaLnBrk="0" fontAlgn="base" hangingPunct="0">
        <a:spcBef>
          <a:spcPct val="50000"/>
        </a:spcBef>
        <a:spcAft>
          <a:spcPct val="50000"/>
        </a:spcAft>
        <a:buChar char="•"/>
        <a:defRPr sz="25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55763" indent="-236538" algn="l" defTabSz="946150" rtl="0" eaLnBrk="0" fontAlgn="base" hangingPunct="0">
        <a:spcBef>
          <a:spcPct val="50000"/>
        </a:spcBef>
        <a:spcAft>
          <a:spcPct val="50000"/>
        </a:spcAft>
        <a:buChar char="–"/>
        <a:defRPr sz="2100">
          <a:solidFill>
            <a:schemeClr val="tx1"/>
          </a:solidFill>
          <a:latin typeface="+mn-lt"/>
          <a:ea typeface="ＭＳ Ｐゴシック" pitchFamily="-106" charset="-128"/>
        </a:defRPr>
      </a:lvl4pPr>
      <a:lvl5pPr marL="2127250" indent="-234950" algn="l" defTabSz="946150" rtl="0" eaLnBrk="0" fontAlgn="base" hangingPunct="0">
        <a:spcBef>
          <a:spcPct val="50000"/>
        </a:spcBef>
        <a:spcAft>
          <a:spcPct val="50000"/>
        </a:spcAft>
        <a:buChar char="»"/>
        <a:defRPr sz="21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84450" indent="-234950" algn="l" defTabSz="946150" rtl="0" fontAlgn="base">
        <a:spcBef>
          <a:spcPct val="50000"/>
        </a:spcBef>
        <a:spcAft>
          <a:spcPct val="50000"/>
        </a:spcAft>
        <a:buChar char="»"/>
        <a:defRPr sz="2100">
          <a:solidFill>
            <a:schemeClr val="tx1"/>
          </a:solidFill>
          <a:latin typeface="+mn-lt"/>
        </a:defRPr>
      </a:lvl6pPr>
      <a:lvl7pPr marL="3041650" indent="-234950" algn="l" defTabSz="946150" rtl="0" fontAlgn="base">
        <a:spcBef>
          <a:spcPct val="50000"/>
        </a:spcBef>
        <a:spcAft>
          <a:spcPct val="50000"/>
        </a:spcAft>
        <a:buChar char="»"/>
        <a:defRPr sz="2100">
          <a:solidFill>
            <a:schemeClr val="tx1"/>
          </a:solidFill>
          <a:latin typeface="+mn-lt"/>
        </a:defRPr>
      </a:lvl7pPr>
      <a:lvl8pPr marL="3498850" indent="-234950" algn="l" defTabSz="946150" rtl="0" fontAlgn="base">
        <a:spcBef>
          <a:spcPct val="50000"/>
        </a:spcBef>
        <a:spcAft>
          <a:spcPct val="50000"/>
        </a:spcAft>
        <a:buChar char="»"/>
        <a:defRPr sz="2100">
          <a:solidFill>
            <a:schemeClr val="tx1"/>
          </a:solidFill>
          <a:latin typeface="+mn-lt"/>
        </a:defRPr>
      </a:lvl8pPr>
      <a:lvl9pPr marL="3956050" indent="-234950" algn="l" defTabSz="946150" rtl="0" fontAlgn="base">
        <a:spcBef>
          <a:spcPct val="50000"/>
        </a:spcBef>
        <a:spcAft>
          <a:spcPct val="5000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932" y="285636"/>
            <a:ext cx="8476774" cy="1188773"/>
          </a:xfrm>
          <a:prstGeom prst="rect">
            <a:avLst/>
          </a:prstGeom>
        </p:spPr>
        <p:txBody>
          <a:bodyPr vert="horz" lIns="94554" tIns="47276" rIns="94554" bIns="4727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932" y="1664289"/>
            <a:ext cx="8476774" cy="4707211"/>
          </a:xfrm>
          <a:prstGeom prst="rect">
            <a:avLst/>
          </a:prstGeom>
        </p:spPr>
        <p:txBody>
          <a:bodyPr vert="horz" lIns="94554" tIns="47276" rIns="94554" bIns="4727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0932" y="6610905"/>
            <a:ext cx="2197682" cy="379747"/>
          </a:xfrm>
          <a:prstGeom prst="rect">
            <a:avLst/>
          </a:prstGeom>
        </p:spPr>
        <p:txBody>
          <a:bodyPr vert="horz" lIns="94554" tIns="47276" rIns="94554" bIns="4727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10B4-5E3F-4F63-9263-E8CA04BFBA7A}" type="datetime1">
              <a:rPr lang="en-US" smtClean="0"/>
              <a:t>1/11/2019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8041" y="6610905"/>
            <a:ext cx="2982569" cy="379747"/>
          </a:xfrm>
          <a:prstGeom prst="rect">
            <a:avLst/>
          </a:prstGeom>
        </p:spPr>
        <p:txBody>
          <a:bodyPr vert="horz" lIns="94554" tIns="47276" rIns="94554" bIns="4727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Research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0024" y="6610905"/>
            <a:ext cx="2197682" cy="379747"/>
          </a:xfrm>
          <a:prstGeom prst="rect">
            <a:avLst/>
          </a:prstGeom>
        </p:spPr>
        <p:txBody>
          <a:bodyPr vert="horz" lIns="94554" tIns="47276" rIns="94554" bIns="4727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70704-0F5F-45AE-A6AF-46D5F6A16C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hf hdr="0" dt="0"/>
  <p:txStyles>
    <p:titleStyle>
      <a:lvl1pPr algn="ctr" defTabSz="945545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4580" indent="-354580" algn="l" defTabSz="945545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8253" indent="-295482" algn="l" defTabSz="94554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1929" indent="-236385" algn="l" defTabSz="94554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54702" indent="-236385" algn="l" defTabSz="945545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27473" indent="-236385" algn="l" defTabSz="945545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0246" indent="-236385" algn="l" defTabSz="94554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73019" indent="-236385" algn="l" defTabSz="94554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45790" indent="-236385" algn="l" defTabSz="94554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18563" indent="-236385" algn="l" defTabSz="94554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5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2772" algn="l" defTabSz="945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5545" algn="l" defTabSz="945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18316" algn="l" defTabSz="945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91088" algn="l" defTabSz="945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63864" algn="l" defTabSz="945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6633" algn="l" defTabSz="945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09404" algn="l" defTabSz="945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82175" algn="l" defTabSz="945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andresen@rsp.wisc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sp.wisc.edu/UG/index.html" TargetMode="External"/><Relationship Id="rId2" Type="http://schemas.openxmlformats.org/officeDocument/2006/relationships/hyperlink" Target="http://www.rsp.wisc.edu/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ecfr.gov/" TargetMode="External"/><Relationship Id="rId4" Type="http://schemas.openxmlformats.org/officeDocument/2006/relationships/hyperlink" Target="https://nsf.gov/awards/managing/rtc.jsp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bzitske@rsp.wisc.edu" TargetMode="External"/><Relationship Id="rId3" Type="http://schemas.openxmlformats.org/officeDocument/2006/relationships/hyperlink" Target="mailto:kyle.everard@rsp.wisc.edu" TargetMode="External"/><Relationship Id="rId7" Type="http://schemas.openxmlformats.org/officeDocument/2006/relationships/hyperlink" Target="mailto:jgvarda@rsp.wisc.edu" TargetMode="External"/><Relationship Id="rId2" Type="http://schemas.openxmlformats.org/officeDocument/2006/relationships/hyperlink" Target="mailto:randresen@rsp.wisc.edu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mailto:eckonkol@rsp.wisc.edu" TargetMode="External"/><Relationship Id="rId5" Type="http://schemas.openxmlformats.org/officeDocument/2006/relationships/hyperlink" Target="mailto:dorthy.Johnson@rsp.wisc.edu" TargetMode="External"/><Relationship Id="rId4" Type="http://schemas.openxmlformats.org/officeDocument/2006/relationships/hyperlink" Target="mailto:abitner@rsp.wisc.edu" TargetMode="External"/><Relationship Id="rId9" Type="http://schemas.openxmlformats.org/officeDocument/2006/relationships/hyperlink" Target="http://www.rsp.wisc.edu/cnsrescont.cf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138114"/>
            <a:ext cx="9261475" cy="55403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spc="300" dirty="0" smtClean="0"/>
              <a:t>Research Administration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57164" y="747714"/>
            <a:ext cx="9261475" cy="5333999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sz="3100" b="1" dirty="0" smtClean="0">
              <a:ea typeface="ＭＳ Ｐゴシック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3600" b="1" dirty="0" smtClean="0">
                <a:ea typeface="ＭＳ Ｐゴシック" pitchFamily="34" charset="-128"/>
              </a:rPr>
              <a:t>Award Close-Out and Audit</a:t>
            </a:r>
            <a:endParaRPr lang="en-US" sz="3600" dirty="0" smtClean="0">
              <a:ea typeface="ＭＳ Ｐゴシック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ea typeface="ＭＳ Ｐゴシック" pitchFamily="34" charset="-128"/>
              </a:rPr>
              <a:t>Robert Andresen, Director of Research Financial Services,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800" dirty="0" smtClean="0">
                <a:ea typeface="ＭＳ Ｐゴシック" pitchFamily="34" charset="-128"/>
              </a:rPr>
              <a:t>Office of Research and Sponsored Programs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800" u="sng" dirty="0" smtClean="0">
                <a:ea typeface="ＭＳ Ｐゴシック" pitchFamily="34" charset="-128"/>
                <a:hlinkClick r:id="rId3"/>
              </a:rPr>
              <a:t>randresen@rsp.wisc.edu</a:t>
            </a:r>
            <a:r>
              <a:rPr lang="en-US" sz="1800" u="sng" dirty="0" smtClean="0">
                <a:ea typeface="ＭＳ Ｐゴシック" pitchFamily="34" charset="-128"/>
              </a:rPr>
              <a:t>  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en-US" sz="2400" dirty="0" smtClean="0">
                <a:ea typeface="ＭＳ Ｐゴシック" pitchFamily="34" charset="-128"/>
              </a:rPr>
              <a:t>Sandy Fowler, Assistant Dean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en-US" sz="1800" dirty="0" smtClean="0">
                <a:ea typeface="ＭＳ Ｐゴシック" pitchFamily="34" charset="-128"/>
              </a:rPr>
              <a:t>College of Agricultural and Life Sciences, Business Services</a:t>
            </a:r>
          </a:p>
          <a:p>
            <a:pPr algn="ctr" eaLnBrk="1" hangingPunct="1">
              <a:lnSpc>
                <a:spcPct val="80000"/>
              </a:lnSpc>
              <a:buNone/>
            </a:pPr>
            <a:r>
              <a:rPr lang="en-US" sz="1800" u="sng" dirty="0" smtClean="0">
                <a:ea typeface="ＭＳ Ｐゴシック" pitchFamily="34" charset="-128"/>
                <a:hlinkClick r:id="rId3"/>
              </a:rPr>
              <a:t>sandy.fowler@wisc.edu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ea typeface="ＭＳ Ｐゴシック" pitchFamily="34" charset="-128"/>
              </a:rPr>
              <a:t>January 15, 2019</a:t>
            </a:r>
            <a:endParaRPr lang="en-US" sz="18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Lifecycle of Sponsored Projects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704-0F5F-45AE-A6AF-46D5F6A16CAB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5" name="Group 67"/>
          <p:cNvGrpSpPr>
            <a:grpSpLocks noChangeAspect="1"/>
          </p:cNvGrpSpPr>
          <p:nvPr/>
        </p:nvGrpSpPr>
        <p:grpSpPr bwMode="auto">
          <a:xfrm>
            <a:off x="214313" y="914400"/>
            <a:ext cx="9205912" cy="5486400"/>
            <a:chOff x="4281" y="2848"/>
            <a:chExt cx="7249" cy="4320"/>
          </a:xfrm>
        </p:grpSpPr>
        <p:sp>
          <p:nvSpPr>
            <p:cNvPr id="6" name="AutoShape 68"/>
            <p:cNvSpPr>
              <a:spLocks noChangeAspect="1" noChangeArrowheads="1"/>
            </p:cNvSpPr>
            <p:nvPr/>
          </p:nvSpPr>
          <p:spPr bwMode="auto">
            <a:xfrm>
              <a:off x="4330" y="2848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dirty="0"/>
            </a:p>
          </p:txBody>
        </p:sp>
        <p:sp>
          <p:nvSpPr>
            <p:cNvPr id="7" name="Rectangle 69"/>
            <p:cNvSpPr>
              <a:spLocks noChangeArrowheads="1"/>
            </p:cNvSpPr>
            <p:nvPr/>
          </p:nvSpPr>
          <p:spPr bwMode="auto">
            <a:xfrm>
              <a:off x="4450" y="3478"/>
              <a:ext cx="150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sz="1200" dirty="0"/>
            </a:p>
            <a:p>
              <a:pPr algn="ctr" eaLnBrk="0" hangingPunct="0"/>
              <a:r>
                <a:rPr lang="en-US" sz="2000" dirty="0"/>
                <a:t>Proposal Preparation</a:t>
              </a:r>
              <a:endParaRPr lang="en-US" b="0" dirty="0"/>
            </a:p>
          </p:txBody>
        </p:sp>
        <p:sp>
          <p:nvSpPr>
            <p:cNvPr id="8" name="Rectangle 70"/>
            <p:cNvSpPr>
              <a:spLocks noChangeArrowheads="1"/>
            </p:cNvSpPr>
            <p:nvPr/>
          </p:nvSpPr>
          <p:spPr bwMode="auto">
            <a:xfrm>
              <a:off x="7030" y="3478"/>
              <a:ext cx="16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sz="1200" dirty="0"/>
            </a:p>
            <a:p>
              <a:pPr algn="ctr" eaLnBrk="0" hangingPunct="0"/>
              <a:r>
                <a:rPr lang="en-US" sz="2000" dirty="0"/>
                <a:t>Proposal</a:t>
              </a:r>
            </a:p>
            <a:p>
              <a:pPr algn="ctr" eaLnBrk="0" hangingPunct="0"/>
              <a:r>
                <a:rPr lang="en-US" sz="2000" dirty="0"/>
                <a:t>Review</a:t>
              </a:r>
              <a:endParaRPr lang="en-US" b="0" dirty="0"/>
            </a:p>
          </p:txBody>
        </p:sp>
        <p:sp>
          <p:nvSpPr>
            <p:cNvPr id="9" name="Line 71"/>
            <p:cNvSpPr>
              <a:spLocks noChangeShapeType="1"/>
            </p:cNvSpPr>
            <p:nvPr/>
          </p:nvSpPr>
          <p:spPr bwMode="auto">
            <a:xfrm>
              <a:off x="5950" y="3838"/>
              <a:ext cx="10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Rectangle 72"/>
            <p:cNvSpPr>
              <a:spLocks noChangeArrowheads="1"/>
            </p:cNvSpPr>
            <p:nvPr/>
          </p:nvSpPr>
          <p:spPr bwMode="auto">
            <a:xfrm>
              <a:off x="9790" y="3208"/>
              <a:ext cx="1620" cy="9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sz="1200" dirty="0"/>
            </a:p>
            <a:p>
              <a:pPr algn="ctr" eaLnBrk="0" hangingPunct="0"/>
              <a:r>
                <a:rPr lang="en-US" sz="2000" dirty="0"/>
                <a:t>Sponsor</a:t>
              </a:r>
            </a:p>
            <a:p>
              <a:pPr algn="ctr" eaLnBrk="0" hangingPunct="0"/>
              <a:r>
                <a:rPr lang="en-US" sz="2000" dirty="0"/>
                <a:t>Accepts</a:t>
              </a:r>
            </a:p>
            <a:p>
              <a:pPr algn="ctr" eaLnBrk="0" hangingPunct="0"/>
              <a:r>
                <a:rPr lang="en-US" sz="2000" dirty="0"/>
                <a:t>or Rejects</a:t>
              </a:r>
              <a:endParaRPr lang="en-US" b="0" dirty="0"/>
            </a:p>
          </p:txBody>
        </p:sp>
        <p:sp>
          <p:nvSpPr>
            <p:cNvPr id="11" name="Line 73"/>
            <p:cNvSpPr>
              <a:spLocks noChangeShapeType="1"/>
            </p:cNvSpPr>
            <p:nvPr/>
          </p:nvSpPr>
          <p:spPr bwMode="auto">
            <a:xfrm>
              <a:off x="8650" y="3838"/>
              <a:ext cx="11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Rectangle 74"/>
            <p:cNvSpPr>
              <a:spLocks noChangeArrowheads="1"/>
            </p:cNvSpPr>
            <p:nvPr/>
          </p:nvSpPr>
          <p:spPr bwMode="auto">
            <a:xfrm>
              <a:off x="9790" y="4648"/>
              <a:ext cx="1620" cy="14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sz="2000" dirty="0"/>
            </a:p>
            <a:p>
              <a:pPr algn="ctr" eaLnBrk="0" hangingPunct="0"/>
              <a:r>
                <a:rPr lang="en-US" sz="2000" dirty="0"/>
                <a:t>Award Negotiation</a:t>
              </a:r>
            </a:p>
            <a:p>
              <a:pPr algn="ctr" eaLnBrk="0" hangingPunct="0"/>
              <a:r>
                <a:rPr lang="en-US" sz="2000" dirty="0"/>
                <a:t>and</a:t>
              </a:r>
            </a:p>
            <a:p>
              <a:pPr algn="ctr" eaLnBrk="0" hangingPunct="0"/>
              <a:r>
                <a:rPr lang="en-US" sz="2000" dirty="0"/>
                <a:t>Acceptance</a:t>
              </a:r>
              <a:endParaRPr lang="en-US" b="0" dirty="0"/>
            </a:p>
          </p:txBody>
        </p:sp>
        <p:sp>
          <p:nvSpPr>
            <p:cNvPr id="13" name="Line 75"/>
            <p:cNvSpPr>
              <a:spLocks noChangeShapeType="1"/>
            </p:cNvSpPr>
            <p:nvPr/>
          </p:nvSpPr>
          <p:spPr bwMode="auto">
            <a:xfrm>
              <a:off x="10570" y="4198"/>
              <a:ext cx="0" cy="4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76"/>
            <p:cNvSpPr>
              <a:spLocks noChangeArrowheads="1"/>
            </p:cNvSpPr>
            <p:nvPr/>
          </p:nvSpPr>
          <p:spPr bwMode="auto">
            <a:xfrm>
              <a:off x="7030" y="4738"/>
              <a:ext cx="162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sz="1200" dirty="0"/>
            </a:p>
            <a:p>
              <a:pPr algn="ctr" eaLnBrk="0" hangingPunct="0"/>
              <a:r>
                <a:rPr lang="en-US" sz="2000" dirty="0"/>
                <a:t>Award Established</a:t>
              </a:r>
              <a:endParaRPr lang="en-US" b="0" dirty="0"/>
            </a:p>
          </p:txBody>
        </p:sp>
        <p:sp>
          <p:nvSpPr>
            <p:cNvPr id="15" name="Line 77"/>
            <p:cNvSpPr>
              <a:spLocks noChangeShapeType="1"/>
            </p:cNvSpPr>
            <p:nvPr/>
          </p:nvSpPr>
          <p:spPr bwMode="auto">
            <a:xfrm flipH="1">
              <a:off x="8650" y="5098"/>
              <a:ext cx="11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" name="Rectangle 78"/>
            <p:cNvSpPr>
              <a:spLocks noChangeArrowheads="1"/>
            </p:cNvSpPr>
            <p:nvPr/>
          </p:nvSpPr>
          <p:spPr bwMode="auto">
            <a:xfrm>
              <a:off x="4281" y="4378"/>
              <a:ext cx="1729" cy="126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sz="2000" dirty="0"/>
            </a:p>
            <a:p>
              <a:pPr algn="ctr" eaLnBrk="0" hangingPunct="0"/>
              <a:r>
                <a:rPr lang="en-US" sz="2000" dirty="0"/>
                <a:t>Award Management </a:t>
              </a:r>
              <a:r>
                <a:rPr lang="en-US" sz="1400" dirty="0"/>
                <a:t>(Project Performance)</a:t>
              </a:r>
            </a:p>
            <a:p>
              <a:pPr eaLnBrk="0" hangingPunct="0"/>
              <a:endParaRPr lang="en-US" b="0" dirty="0"/>
            </a:p>
          </p:txBody>
        </p:sp>
        <p:sp>
          <p:nvSpPr>
            <p:cNvPr id="17" name="Line 79"/>
            <p:cNvSpPr>
              <a:spLocks noChangeShapeType="1"/>
            </p:cNvSpPr>
            <p:nvPr/>
          </p:nvSpPr>
          <p:spPr bwMode="auto">
            <a:xfrm flipH="1">
              <a:off x="6010" y="5098"/>
              <a:ext cx="10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" name="Rectangle 80"/>
            <p:cNvSpPr>
              <a:spLocks noChangeArrowheads="1"/>
            </p:cNvSpPr>
            <p:nvPr/>
          </p:nvSpPr>
          <p:spPr bwMode="auto">
            <a:xfrm>
              <a:off x="6070" y="5998"/>
              <a:ext cx="3420" cy="5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US" sz="1200" dirty="0"/>
            </a:p>
            <a:p>
              <a:pPr algn="ctr" eaLnBrk="0" hangingPunct="0"/>
              <a:r>
                <a:rPr lang="en-US" sz="2000" dirty="0"/>
                <a:t>Technical and Fiscal Close-Out</a:t>
              </a:r>
              <a:endParaRPr lang="en-US" b="0" dirty="0"/>
            </a:p>
          </p:txBody>
        </p:sp>
        <p:sp>
          <p:nvSpPr>
            <p:cNvPr id="19" name="Line 81"/>
            <p:cNvSpPr>
              <a:spLocks noChangeShapeType="1"/>
            </p:cNvSpPr>
            <p:nvPr/>
          </p:nvSpPr>
          <p:spPr bwMode="auto">
            <a:xfrm>
              <a:off x="5110" y="5638"/>
              <a:ext cx="960" cy="6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Administration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Close-out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i="1" dirty="0" smtClean="0">
                <a:ea typeface="ＭＳ Ｐゴシック" pitchFamily="34" charset="-128"/>
              </a:rPr>
              <a:t>Good project management over the </a:t>
            </a:r>
            <a:r>
              <a:rPr lang="en-US" sz="3600" b="1" i="1" dirty="0" smtClean="0">
                <a:solidFill>
                  <a:srgbClr val="C00000"/>
                </a:solidFill>
                <a:ea typeface="ＭＳ Ｐゴシック" pitchFamily="34" charset="-128"/>
              </a:rPr>
              <a:t>life of the award* </a:t>
            </a:r>
            <a:r>
              <a:rPr lang="en-US" sz="3600" i="1" dirty="0" smtClean="0">
                <a:ea typeface="ＭＳ Ｐゴシック" pitchFamily="34" charset="-128"/>
              </a:rPr>
              <a:t>will help to eliminate any problems after the award has ended.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704-0F5F-45AE-A6AF-46D5F6A16CA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9319" y="4556919"/>
            <a:ext cx="807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None/>
            </a:pPr>
            <a:r>
              <a:rPr lang="en-US" i="1" dirty="0" smtClean="0"/>
              <a:t>*Even at time of proposal, think of close-out.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Administration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Case Study 1-</a:t>
            </a:r>
            <a:br>
              <a:rPr lang="en-US" dirty="0" smtClean="0"/>
            </a:br>
            <a:r>
              <a:rPr lang="en-US" dirty="0" smtClean="0"/>
              <a:t>Allowable Costs and Cost Transfers</a:t>
            </a:r>
            <a:endParaRPr lang="en-US" dirty="0"/>
          </a:p>
        </p:txBody>
      </p:sp>
      <p:sp>
        <p:nvSpPr>
          <p:cNvPr id="307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Considerations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Allowability of Costs</a:t>
            </a:r>
          </a:p>
          <a:p>
            <a:pPr lvl="2" eaLnBrk="1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Reasonable</a:t>
            </a:r>
          </a:p>
          <a:p>
            <a:pPr lvl="2" eaLnBrk="1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Allocable</a:t>
            </a:r>
          </a:p>
          <a:p>
            <a:pPr lvl="2" eaLnBrk="1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Consistently Treated</a:t>
            </a:r>
          </a:p>
          <a:p>
            <a:pPr lvl="2" eaLnBrk="1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Subpart E of Uniform Guidance </a:t>
            </a:r>
          </a:p>
          <a:p>
            <a:pPr lvl="3">
              <a:spcBef>
                <a:spcPts val="0"/>
              </a:spcBef>
            </a:pPr>
            <a:r>
              <a:rPr lang="en-US" dirty="0" smtClean="0"/>
              <a:t>(sections 2CFR 200.420 through 200.475) 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Period of Performance</a:t>
            </a:r>
          </a:p>
          <a:p>
            <a:pPr lvl="1" eaLnBrk="1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Cost Transfers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218041" y="6385719"/>
            <a:ext cx="2982569" cy="604933"/>
          </a:xfrm>
        </p:spPr>
        <p:txBody>
          <a:bodyPr/>
          <a:lstStyle/>
          <a:p>
            <a:pPr>
              <a:defRPr/>
            </a:pPr>
            <a:r>
              <a:rPr lang="en-US" smtClean="0"/>
              <a:t>Research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704-0F5F-45AE-A6AF-46D5F6A16CA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/>
              <a:t>Internal Controls</a:t>
            </a:r>
            <a:endParaRPr lang="en-US" dirty="0"/>
          </a:p>
        </p:txBody>
      </p:sp>
      <p:sp>
        <p:nvSpPr>
          <p:cNvPr id="409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5 Components of Internal Control</a:t>
            </a:r>
          </a:p>
          <a:p>
            <a:pPr lvl="1" eaLnBrk="1" hangingPunct="1"/>
            <a:r>
              <a:rPr lang="en-US" dirty="0" smtClean="0"/>
              <a:t>Control Environment</a:t>
            </a:r>
          </a:p>
          <a:p>
            <a:pPr lvl="1" eaLnBrk="1" hangingPunct="1"/>
            <a:r>
              <a:rPr lang="en-US" dirty="0" smtClean="0"/>
              <a:t>Risk Assessment</a:t>
            </a:r>
          </a:p>
          <a:p>
            <a:pPr lvl="1" eaLnBrk="1" hangingPunct="1"/>
            <a:r>
              <a:rPr lang="en-US" dirty="0" smtClean="0"/>
              <a:t>Control Activities</a:t>
            </a:r>
          </a:p>
          <a:p>
            <a:pPr lvl="1" eaLnBrk="1" hangingPunct="1"/>
            <a:r>
              <a:rPr lang="en-US" dirty="0" smtClean="0"/>
              <a:t>Information and Communication</a:t>
            </a:r>
          </a:p>
          <a:p>
            <a:pPr lvl="1" eaLnBrk="1" hangingPunct="1"/>
            <a:r>
              <a:rPr lang="en-US" dirty="0" smtClean="0"/>
              <a:t>Monitoring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218041" y="6385719"/>
            <a:ext cx="2982569" cy="604933"/>
          </a:xfrm>
        </p:spPr>
        <p:txBody>
          <a:bodyPr/>
          <a:lstStyle/>
          <a:p>
            <a:pPr>
              <a:defRPr/>
            </a:pPr>
            <a:r>
              <a:rPr lang="en-US" smtClean="0"/>
              <a:t>Research Administration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704-0F5F-45AE-A6AF-46D5F6A16CA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/>
              <a:t>Internal Controls</a:t>
            </a:r>
            <a:br>
              <a:rPr lang="en-US" dirty="0" smtClean="0"/>
            </a:br>
            <a:r>
              <a:rPr lang="en-US" dirty="0" smtClean="0"/>
              <a:t>14 Types of Compliance Requirements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Activities Allowed or Unallowed</a:t>
            </a:r>
          </a:p>
          <a:p>
            <a:pPr>
              <a:defRPr/>
            </a:pPr>
            <a:r>
              <a:rPr lang="en-US" dirty="0" smtClean="0"/>
              <a:t>Allowable Costs/Cost Principles</a:t>
            </a:r>
          </a:p>
          <a:p>
            <a:pPr>
              <a:defRPr/>
            </a:pPr>
            <a:r>
              <a:rPr lang="en-US" dirty="0" smtClean="0"/>
              <a:t>Cash Management</a:t>
            </a:r>
          </a:p>
          <a:p>
            <a:pPr>
              <a:defRPr/>
            </a:pPr>
            <a:r>
              <a:rPr lang="en-US" dirty="0" smtClean="0"/>
              <a:t>Davis/Bacon Act</a:t>
            </a:r>
          </a:p>
          <a:p>
            <a:pPr>
              <a:defRPr/>
            </a:pPr>
            <a:r>
              <a:rPr lang="en-US" dirty="0" smtClean="0"/>
              <a:t>Eligibility</a:t>
            </a:r>
          </a:p>
          <a:p>
            <a:pPr>
              <a:defRPr/>
            </a:pPr>
            <a:r>
              <a:rPr lang="en-US" dirty="0" smtClean="0"/>
              <a:t>Equipment &amp; Property Management</a:t>
            </a:r>
          </a:p>
          <a:p>
            <a:pPr>
              <a:defRPr/>
            </a:pPr>
            <a:r>
              <a:rPr lang="en-US" dirty="0" smtClean="0"/>
              <a:t>Matching, Level of Effort, Earmarking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Period of Availability</a:t>
            </a:r>
          </a:p>
          <a:p>
            <a:pPr>
              <a:defRPr/>
            </a:pPr>
            <a:r>
              <a:rPr lang="en-US" dirty="0" smtClean="0"/>
              <a:t>Procurement &amp; Suspension &amp; Debarment</a:t>
            </a:r>
          </a:p>
          <a:p>
            <a:pPr>
              <a:defRPr/>
            </a:pPr>
            <a:r>
              <a:rPr lang="en-US" dirty="0" smtClean="0"/>
              <a:t>Program Income</a:t>
            </a:r>
          </a:p>
          <a:p>
            <a:pPr>
              <a:defRPr/>
            </a:pPr>
            <a:r>
              <a:rPr lang="en-US" dirty="0" smtClean="0"/>
              <a:t>Real Property Acquisition &amp; Relocation Assistance</a:t>
            </a:r>
          </a:p>
          <a:p>
            <a:pPr>
              <a:defRPr/>
            </a:pPr>
            <a:r>
              <a:rPr lang="en-US" dirty="0" smtClean="0"/>
              <a:t>Reporting</a:t>
            </a:r>
          </a:p>
          <a:p>
            <a:pPr>
              <a:defRPr/>
            </a:pPr>
            <a:r>
              <a:rPr lang="en-US" dirty="0" smtClean="0"/>
              <a:t>Sub recipient Monitoring</a:t>
            </a:r>
          </a:p>
          <a:p>
            <a:pPr>
              <a:defRPr/>
            </a:pPr>
            <a:r>
              <a:rPr lang="en-US" dirty="0" smtClean="0"/>
              <a:t>Special Tests and Provisions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218041" y="6385719"/>
            <a:ext cx="2982569" cy="604933"/>
          </a:xfrm>
        </p:spPr>
        <p:txBody>
          <a:bodyPr/>
          <a:lstStyle/>
          <a:p>
            <a:pPr>
              <a:defRPr/>
            </a:pPr>
            <a:r>
              <a:rPr lang="en-US" smtClean="0"/>
              <a:t>Research Administration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704-0F5F-45AE-A6AF-46D5F6A16CA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/>
              <a:t>Case Study 2-</a:t>
            </a:r>
            <a:br>
              <a:rPr lang="en-US" dirty="0" smtClean="0"/>
            </a:br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614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Definitions:</a:t>
            </a:r>
          </a:p>
          <a:p>
            <a:pPr lvl="1" eaLnBrk="1" hangingPunct="1"/>
            <a:r>
              <a:rPr lang="en-US" dirty="0" smtClean="0"/>
              <a:t>Source Documents: Paid Invoices, Time/Effort Records, Contracts, etc.</a:t>
            </a:r>
          </a:p>
          <a:p>
            <a:pPr lvl="1" eaLnBrk="1" hangingPunct="1"/>
            <a:r>
              <a:rPr lang="en-US" dirty="0" smtClean="0"/>
              <a:t>Maintain Records Indicating Source of Funds</a:t>
            </a:r>
          </a:p>
          <a:p>
            <a:pPr lvl="1" eaLnBrk="1" hangingPunct="1"/>
            <a:r>
              <a:rPr lang="en-US" dirty="0" smtClean="0"/>
              <a:t>Accounting Records: Budgets, Expenditures, Assets, Receivables, etc.</a:t>
            </a:r>
          </a:p>
          <a:p>
            <a:pPr lvl="1" eaLnBrk="1" hangingPunct="1"/>
            <a:r>
              <a:rPr lang="en-US" dirty="0" smtClean="0"/>
              <a:t>Assets Management: Inventory, Title, etc. 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218041" y="6461919"/>
            <a:ext cx="2982569" cy="528733"/>
          </a:xfrm>
        </p:spPr>
        <p:txBody>
          <a:bodyPr/>
          <a:lstStyle/>
          <a:p>
            <a:pPr>
              <a:defRPr/>
            </a:pPr>
            <a:r>
              <a:rPr lang="en-US" smtClean="0"/>
              <a:t>Research Administration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704-0F5F-45AE-A6AF-46D5F6A16CA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References</a:t>
            </a:r>
          </a:p>
        </p:txBody>
      </p:sp>
      <p:sp>
        <p:nvSpPr>
          <p:cNvPr id="10243" name="Content Placeholder 4"/>
          <p:cNvSpPr>
            <a:spLocks noGrp="1"/>
          </p:cNvSpPr>
          <p:nvPr>
            <p:ph idx="1"/>
          </p:nvPr>
        </p:nvSpPr>
        <p:spPr>
          <a:xfrm>
            <a:off x="365919" y="1664289"/>
            <a:ext cx="8581787" cy="4707211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UW Resource</a:t>
            </a:r>
          </a:p>
          <a:p>
            <a:pPr lvl="1"/>
            <a:r>
              <a:rPr lang="en-US" dirty="0" smtClean="0"/>
              <a:t>RSP Website:</a:t>
            </a:r>
          </a:p>
          <a:p>
            <a:pPr lvl="2"/>
            <a:r>
              <a:rPr lang="en-US" sz="2900" dirty="0">
                <a:hlinkClick r:id="rId2"/>
              </a:rPr>
              <a:t>http://</a:t>
            </a:r>
            <a:r>
              <a:rPr lang="en-US" sz="2900" dirty="0" err="1">
                <a:hlinkClick r:id="rId2"/>
              </a:rPr>
              <a:t>www.rsp.wisc.edu</a:t>
            </a:r>
            <a:endParaRPr lang="en-US" sz="2900" dirty="0"/>
          </a:p>
          <a:p>
            <a:r>
              <a:rPr lang="en-US" dirty="0" err="1"/>
              <a:t>RSP’s</a:t>
            </a:r>
            <a:r>
              <a:rPr lang="en-US" dirty="0"/>
              <a:t> Uniform Guidance Information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www.rsp.wisc.edu/UG/index.html</a:t>
            </a:r>
            <a:endParaRPr lang="en-US" dirty="0" smtClean="0"/>
          </a:p>
          <a:p>
            <a:r>
              <a:rPr lang="en-US" dirty="0" smtClean="0"/>
              <a:t>Research Terms and Conditions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nsf.gov/awards/managing/rtc.jsp</a:t>
            </a:r>
            <a:endParaRPr lang="en-US" dirty="0" smtClean="0"/>
          </a:p>
          <a:p>
            <a:r>
              <a:rPr lang="en-US" dirty="0"/>
              <a:t>Uniform </a:t>
            </a:r>
            <a:r>
              <a:rPr lang="en-US" dirty="0" smtClean="0"/>
              <a:t>Guidance</a:t>
            </a:r>
          </a:p>
          <a:p>
            <a:pPr lvl="1"/>
            <a:r>
              <a:rPr lang="en-US" dirty="0" smtClean="0">
                <a:hlinkClick r:id="rId5"/>
              </a:rPr>
              <a:t>http://ecfr.gov</a:t>
            </a:r>
            <a:r>
              <a:rPr lang="en-US" dirty="0" smtClean="0"/>
              <a:t> (then select Title 2; then section 200)	</a:t>
            </a:r>
          </a:p>
          <a:p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Research Administration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704-0F5F-45AE-A6AF-46D5F6A16CA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18319" y="2575719"/>
            <a:ext cx="63246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319" y="1204119"/>
            <a:ext cx="9220200" cy="5167381"/>
          </a:xfrm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600" dirty="0" smtClean="0">
                <a:ea typeface="ＭＳ Ｐゴシック" pitchFamily="34" charset="-128"/>
              </a:rPr>
              <a:t>Campus contacts/experts:</a:t>
            </a:r>
          </a:p>
          <a:p>
            <a:pPr marL="354013" indent="-14288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3600" dirty="0">
                <a:ea typeface="ＭＳ Ｐゴシック" pitchFamily="34" charset="-128"/>
              </a:rPr>
              <a:t>	</a:t>
            </a:r>
            <a:r>
              <a:rPr lang="en-US" sz="3600" dirty="0" smtClean="0">
                <a:ea typeface="ＭＳ Ｐゴシック" pitchFamily="34" charset="-128"/>
              </a:rPr>
              <a:t>Research &amp; Sponsored Programs:</a:t>
            </a:r>
          </a:p>
          <a:p>
            <a:pPr marL="354013" indent="-14288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3600" dirty="0" smtClean="0">
                <a:ea typeface="ＭＳ Ｐゴシック" pitchFamily="34" charset="-128"/>
              </a:rPr>
              <a:t>	</a:t>
            </a:r>
            <a:r>
              <a:rPr lang="en-US" sz="3800" dirty="0" smtClean="0">
                <a:ea typeface="ＭＳ Ｐゴシック" pitchFamily="34" charset="-128"/>
              </a:rPr>
              <a:t>Robert Andresen  262-2896  </a:t>
            </a:r>
            <a:r>
              <a:rPr lang="en-US" sz="3800" dirty="0" smtClean="0">
                <a:ea typeface="ＭＳ Ｐゴシック" pitchFamily="34" charset="-128"/>
                <a:hlinkClick r:id="rId2"/>
              </a:rPr>
              <a:t>randresen@rsp.wisc.edu</a:t>
            </a:r>
            <a:endParaRPr lang="en-US" sz="3800" dirty="0" smtClean="0">
              <a:ea typeface="ＭＳ Ｐゴシック" pitchFamily="34" charset="-128"/>
            </a:endParaRPr>
          </a:p>
          <a:p>
            <a:pPr marL="354013" indent="-14288">
              <a:spcBef>
                <a:spcPts val="0"/>
              </a:spcBef>
              <a:buNone/>
            </a:pPr>
            <a:r>
              <a:rPr lang="en-US" sz="3800" dirty="0" smtClean="0">
                <a:ea typeface="ＭＳ Ｐゴシック" pitchFamily="34" charset="-128"/>
              </a:rPr>
              <a:t>	Kyle Everard, Audit Coordinator 890-2409  </a:t>
            </a:r>
            <a:r>
              <a:rPr lang="en-US" sz="3800" dirty="0" smtClean="0">
                <a:solidFill>
                  <a:schemeClr val="bg2">
                    <a:lumMod val="50000"/>
                  </a:schemeClr>
                </a:solidFill>
                <a:ea typeface="ＭＳ Ｐゴシック" pitchFamily="34" charset="-128"/>
                <a:hlinkClick r:id="rId3"/>
              </a:rPr>
              <a:t>kyle.everard@rsp.wisc.edu</a:t>
            </a:r>
            <a:endParaRPr lang="en-US" sz="3800" dirty="0" smtClean="0">
              <a:solidFill>
                <a:schemeClr val="bg2">
                  <a:lumMod val="50000"/>
                </a:schemeClr>
              </a:solidFill>
              <a:ea typeface="ＭＳ Ｐゴシック" pitchFamily="34" charset="-128"/>
            </a:endParaRPr>
          </a:p>
          <a:p>
            <a:pPr marL="354013" indent="-14288">
              <a:spcBef>
                <a:spcPts val="0"/>
              </a:spcBef>
              <a:buNone/>
            </a:pPr>
            <a:r>
              <a:rPr lang="en-US" sz="3800" dirty="0">
                <a:ea typeface="ＭＳ Ｐゴシック" pitchFamily="34" charset="-128"/>
              </a:rPr>
              <a:t>	</a:t>
            </a:r>
            <a:r>
              <a:rPr lang="en-US" sz="3800" dirty="0" smtClean="0">
                <a:ea typeface="ＭＳ Ｐゴシック" pitchFamily="34" charset="-128"/>
              </a:rPr>
              <a:t>Angela </a:t>
            </a:r>
            <a:r>
              <a:rPr lang="en-US" sz="3800" dirty="0" err="1" smtClean="0">
                <a:ea typeface="ＭＳ Ｐゴシック" pitchFamily="34" charset="-128"/>
              </a:rPr>
              <a:t>Bitner</a:t>
            </a:r>
            <a:r>
              <a:rPr lang="en-US" sz="3800" dirty="0" smtClean="0">
                <a:ea typeface="ＭＳ Ｐゴシック" pitchFamily="34" charset="-128"/>
              </a:rPr>
              <a:t>  262-4880, </a:t>
            </a:r>
            <a:r>
              <a:rPr lang="en-US" sz="3800" dirty="0" smtClean="0">
                <a:ea typeface="ＭＳ Ｐゴシック" pitchFamily="34" charset="-128"/>
                <a:hlinkClick r:id="rId4"/>
              </a:rPr>
              <a:t>abitner@rsp.wisc.edu</a:t>
            </a:r>
            <a:endParaRPr lang="en-US" sz="3800" dirty="0" smtClean="0">
              <a:ea typeface="ＭＳ Ｐゴシック" pitchFamily="34" charset="-128"/>
            </a:endParaRPr>
          </a:p>
          <a:p>
            <a:pPr marL="354013" indent="-14288">
              <a:spcBef>
                <a:spcPts val="0"/>
              </a:spcBef>
              <a:buNone/>
            </a:pPr>
            <a:r>
              <a:rPr lang="en-US" sz="3800" dirty="0" err="1" smtClean="0">
                <a:ea typeface="ＭＳ Ｐゴシック" pitchFamily="34" charset="-128"/>
              </a:rPr>
              <a:t>Dorthy</a:t>
            </a:r>
            <a:r>
              <a:rPr lang="en-US" sz="3800" dirty="0" smtClean="0">
                <a:ea typeface="ＭＳ Ｐゴシック" pitchFamily="34" charset="-128"/>
              </a:rPr>
              <a:t> Johnson, 890-2904 </a:t>
            </a:r>
            <a:r>
              <a:rPr lang="en-US" sz="3800" dirty="0" smtClean="0">
                <a:ea typeface="ＭＳ Ｐゴシック" pitchFamily="34" charset="-128"/>
                <a:hlinkClick r:id="rId5"/>
              </a:rPr>
              <a:t>dorthy.Johnson@rsp.wisc.edu</a:t>
            </a:r>
            <a:endParaRPr lang="en-US" sz="3800" dirty="0" smtClean="0">
              <a:ea typeface="ＭＳ Ｐゴシック" pitchFamily="34" charset="-128"/>
            </a:endParaRPr>
          </a:p>
          <a:p>
            <a:pPr marL="354013" indent="-14288">
              <a:spcBef>
                <a:spcPts val="0"/>
              </a:spcBef>
              <a:buNone/>
            </a:pPr>
            <a:r>
              <a:rPr lang="en-US" sz="3800" dirty="0" smtClean="0">
                <a:ea typeface="ＭＳ Ｐゴシック" pitchFamily="34" charset="-128"/>
              </a:rPr>
              <a:t>	Emily </a:t>
            </a:r>
            <a:r>
              <a:rPr lang="en-US" sz="3800" dirty="0" err="1" smtClean="0">
                <a:ea typeface="ＭＳ Ｐゴシック" pitchFamily="34" charset="-128"/>
              </a:rPr>
              <a:t>Konkol</a:t>
            </a:r>
            <a:r>
              <a:rPr lang="en-US" sz="3800" dirty="0" smtClean="0">
                <a:ea typeface="ＭＳ Ｐゴシック" pitchFamily="34" charset="-128"/>
              </a:rPr>
              <a:t>, 262-9580 </a:t>
            </a:r>
            <a:r>
              <a:rPr lang="en-US" sz="3800" dirty="0" smtClean="0">
                <a:ea typeface="ＭＳ Ｐゴシック" pitchFamily="34" charset="-128"/>
                <a:hlinkClick r:id="rId6"/>
              </a:rPr>
              <a:t>eckonkol@rsp.wisc.edu</a:t>
            </a:r>
            <a:r>
              <a:rPr lang="en-US" sz="3800" dirty="0" smtClean="0">
                <a:ea typeface="ＭＳ Ｐゴシック" pitchFamily="34" charset="-128"/>
              </a:rPr>
              <a:t/>
            </a:r>
            <a:br>
              <a:rPr lang="en-US" sz="3800" dirty="0" smtClean="0">
                <a:ea typeface="ＭＳ Ｐゴシック" pitchFamily="34" charset="-128"/>
              </a:rPr>
            </a:br>
            <a:r>
              <a:rPr lang="en-US" sz="3800" dirty="0" smtClean="0">
                <a:ea typeface="ＭＳ Ｐゴシック" pitchFamily="34" charset="-128"/>
              </a:rPr>
              <a:t>John Varda 265-5918 </a:t>
            </a:r>
            <a:r>
              <a:rPr lang="en-US" sz="3800" dirty="0" smtClean="0">
                <a:ea typeface="ＭＳ Ｐゴシック" pitchFamily="34" charset="-128"/>
                <a:hlinkClick r:id="rId7"/>
              </a:rPr>
              <a:t>jgvarda@rsp.wisc.edu</a:t>
            </a:r>
            <a:endParaRPr lang="en-US" sz="3800" dirty="0" smtClean="0">
              <a:ea typeface="ＭＳ Ｐゴシック" pitchFamily="34" charset="-128"/>
            </a:endParaRPr>
          </a:p>
          <a:p>
            <a:pPr marL="354013" indent="-14288">
              <a:spcBef>
                <a:spcPts val="0"/>
              </a:spcBef>
              <a:buNone/>
            </a:pPr>
            <a:r>
              <a:rPr lang="en-US" sz="3800" dirty="0">
                <a:ea typeface="ＭＳ Ｐゴシック" pitchFamily="34" charset="-128"/>
              </a:rPr>
              <a:t>	</a:t>
            </a:r>
            <a:r>
              <a:rPr lang="en-US" sz="3800" dirty="0" smtClean="0">
                <a:ea typeface="ＭＳ Ｐゴシック" pitchFamily="34" charset="-128"/>
              </a:rPr>
              <a:t>Bonniejean </a:t>
            </a:r>
            <a:r>
              <a:rPr lang="en-US" sz="3800" dirty="0" err="1" smtClean="0">
                <a:ea typeface="ＭＳ Ｐゴシック" pitchFamily="34" charset="-128"/>
              </a:rPr>
              <a:t>Zitske</a:t>
            </a:r>
            <a:r>
              <a:rPr lang="en-US" sz="3800" dirty="0" smtClean="0">
                <a:ea typeface="ＭＳ Ｐゴシック" pitchFamily="34" charset="-128"/>
              </a:rPr>
              <a:t> 262-9727  </a:t>
            </a:r>
            <a:r>
              <a:rPr lang="en-US" sz="3800" dirty="0" smtClean="0">
                <a:ea typeface="ＭＳ Ｐゴシック" pitchFamily="34" charset="-128"/>
                <a:hlinkClick r:id="rId8"/>
              </a:rPr>
              <a:t>bzitske@rsp.wisc.edu</a:t>
            </a:r>
            <a:endParaRPr lang="en-US" sz="3800" dirty="0" smtClean="0">
              <a:ea typeface="ＭＳ Ｐゴシック" pitchFamily="34" charset="-128"/>
            </a:endParaRPr>
          </a:p>
          <a:p>
            <a:pPr>
              <a:spcBef>
                <a:spcPts val="0"/>
              </a:spcBef>
              <a:buNone/>
            </a:pPr>
            <a:endParaRPr lang="en-US" sz="3600" dirty="0" smtClean="0">
              <a:ea typeface="ＭＳ Ｐゴシック" pitchFamily="34" charset="-128"/>
            </a:endParaRPr>
          </a:p>
          <a:p>
            <a:pPr>
              <a:buNone/>
            </a:pPr>
            <a:r>
              <a:rPr lang="en-US" sz="3600" dirty="0" smtClean="0">
                <a:ea typeface="ＭＳ Ｐゴシック" pitchFamily="34" charset="-128"/>
              </a:rPr>
              <a:t>	School/College Post-Award Dean’s Offices</a:t>
            </a:r>
            <a:br>
              <a:rPr lang="en-US" sz="3600" dirty="0" smtClean="0">
                <a:ea typeface="ＭＳ Ｐゴシック" pitchFamily="34" charset="-128"/>
              </a:rPr>
            </a:br>
            <a:r>
              <a:rPr lang="en-US" sz="3600" dirty="0" smtClean="0">
                <a:ea typeface="ＭＳ Ｐゴシック" pitchFamily="34" charset="-128"/>
                <a:hlinkClick r:id="rId9"/>
              </a:rPr>
              <a:t>http://www.rsp.wisc.edu/cnsrescont.cfm</a:t>
            </a:r>
            <a:r>
              <a:rPr lang="en-US" sz="3600" dirty="0">
                <a:ea typeface="ＭＳ Ｐゴシック" pitchFamily="34" charset="-128"/>
              </a:rPr>
              <a:t> </a:t>
            </a:r>
            <a:r>
              <a:rPr lang="en-US" sz="3600" dirty="0" smtClean="0">
                <a:ea typeface="ＭＳ Ｐゴシック" pitchFamily="34" charset="-128"/>
              </a:rPr>
              <a:t>or School/College Business Services Offices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Research Administration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70704-0F5F-45AE-A6AF-46D5F6A16CA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40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st Accounting Standards Basics 2006">
  <a:themeElements>
    <a:clrScheme name="Cost Accounting Standards Basics 200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st Accounting Standards Basics 20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st Accounting Standards Basics 20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st Accounting Standards Basics 20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st Accounting Standards Basics 20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st Accounting Standards Basics 20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st Accounting Standards Basics 20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st Accounting Standards Basics 20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st Accounting Standards Basics 20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st Accounting Standards Basics 20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st Accounting Standards Basics 20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st Accounting Standards Basics 20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st Accounting Standards Basics 20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st Accounting Standards Basics 20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6202</TotalTime>
  <Words>311</Words>
  <Application>Microsoft Office PowerPoint</Application>
  <PresentationFormat>Custom</PresentationFormat>
  <Paragraphs>108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Cost Accounting Standards Basics 2006</vt:lpstr>
      <vt:lpstr>Office Theme</vt:lpstr>
      <vt:lpstr>Research Administration</vt:lpstr>
      <vt:lpstr>Lifecycle of Sponsored Projects</vt:lpstr>
      <vt:lpstr>Close-out Responsibilities</vt:lpstr>
      <vt:lpstr>Case Study 1- Allowable Costs and Cost Transfers</vt:lpstr>
      <vt:lpstr>Internal Controls</vt:lpstr>
      <vt:lpstr>Internal Controls 14 Types of Compliance Requirements</vt:lpstr>
      <vt:lpstr>Case Study 2- Documentation</vt:lpstr>
      <vt:lpstr>References</vt:lpstr>
      <vt:lpstr>Questions?</vt:lpstr>
    </vt:vector>
  </TitlesOfParts>
  <Company>University of Wisconsin - Madison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and Petra</dc:creator>
  <cp:lastModifiedBy>Dawn Herrick</cp:lastModifiedBy>
  <cp:revision>449</cp:revision>
  <cp:lastPrinted>2008-10-05T15:40:17Z</cp:lastPrinted>
  <dcterms:created xsi:type="dcterms:W3CDTF">2009-11-24T21:20:40Z</dcterms:created>
  <dcterms:modified xsi:type="dcterms:W3CDTF">2019-01-11T16:12:57Z</dcterms:modified>
</cp:coreProperties>
</file>