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82" r:id="rId11"/>
    <p:sldId id="283" r:id="rId12"/>
    <p:sldId id="284" r:id="rId13"/>
    <p:sldId id="285" r:id="rId14"/>
    <p:sldId id="286" r:id="rId15"/>
    <p:sldId id="296" r:id="rId16"/>
    <p:sldId id="287" r:id="rId17"/>
    <p:sldId id="288" r:id="rId18"/>
    <p:sldId id="290" r:id="rId19"/>
    <p:sldId id="294" r:id="rId20"/>
    <p:sldId id="292" r:id="rId21"/>
    <p:sldId id="293" r:id="rId2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2611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47A3AAC5-FEC1-47F9-92A9-CA62A2D4E086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1"/>
            <a:ext cx="3004820" cy="462610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1"/>
            <a:ext cx="3004820" cy="462610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fld id="{1F2DE61E-54E7-41FD-8832-5740884D4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6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F8A9B31-EFDA-4FC6-905E-9177362FF69B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1" tIns="46151" rIns="92301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1" tIns="46151" rIns="92301" bIns="461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fld id="{759D7FF7-897C-4E15-B25B-3757A4BB6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4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EE2D7F-FC95-4A2D-BB06-2F4B97D267E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5106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51726A-BFD7-4214-9EAC-5D14EB09E6E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6939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51726A-BFD7-4214-9EAC-5D14EB09E6E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8133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4FFAF5-6F04-4020-80D9-DFE1D0DD0B8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8454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10874A-3410-4EA2-8C89-2F7759AC611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7281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B8C9CC-065D-48FA-B1C6-446F2E46CB2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5234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F946C6B-3020-48CC-A222-2C8CE75446A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3292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D0FF1D-637C-41DE-BDFC-8D2EF72567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0468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8ED17C-AC62-4392-B71F-5AA857307E4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0844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E9A826-C15F-4E82-A397-403A90F935A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46276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E9A826-C15F-4E82-A397-403A90F935A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2977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AEE735-C6C4-4885-9718-CE7296665DB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5359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A633602-3A8E-405F-B78D-FF8A65FF113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0301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bound@cals.wisc.edu" TargetMode="External"/><Relationship Id="rId2" Type="http://schemas.openxmlformats.org/officeDocument/2006/relationships/hyperlink" Target="mailto:Jenny.Dahlberg@wis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era.nih.gov/commons/public/reference/submitReferenceLetter.do?mode=ne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kb.wisc.edu/gsadminkb/page.php?id=3327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ants.nih.gov/training/f_files_nrsa.htm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usolf@wisc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mdahlberg@wis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ayuse@rsp.wisc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543800" cy="1524000"/>
          </a:xfrm>
        </p:spPr>
        <p:txBody>
          <a:bodyPr/>
          <a:lstStyle/>
          <a:p>
            <a:r>
              <a:rPr lang="en-US" sz="5000" dirty="0" smtClean="0">
                <a:solidFill>
                  <a:schemeClr val="bg1"/>
                </a:solidFill>
              </a:rPr>
              <a:t>NIH Fellowships – Tips and Tricks for the Forms and Application Process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68580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Jenny Dahlberg, School of Veterinary Medicine</a:t>
            </a:r>
          </a:p>
          <a:p>
            <a:r>
              <a:rPr lang="en-US" dirty="0" smtClean="0">
                <a:hlinkClick r:id="rId2"/>
              </a:rPr>
              <a:t>Jenny.Dahlberg@wisc.edu</a:t>
            </a:r>
            <a:r>
              <a:rPr lang="en-US" dirty="0" smtClean="0"/>
              <a:t>, 890-2407</a:t>
            </a:r>
          </a:p>
          <a:p>
            <a:endParaRPr lang="en-US" dirty="0"/>
          </a:p>
          <a:p>
            <a:r>
              <a:rPr lang="en-US" dirty="0" smtClean="0"/>
              <a:t>Mallory </a:t>
            </a:r>
            <a:r>
              <a:rPr lang="en-US" dirty="0" err="1" smtClean="0"/>
              <a:t>Musolf</a:t>
            </a:r>
            <a:r>
              <a:rPr lang="en-US" dirty="0" smtClean="0"/>
              <a:t>, Neuroscience Training Program</a:t>
            </a:r>
          </a:p>
          <a:p>
            <a:r>
              <a:rPr lang="en-US" dirty="0" smtClean="0">
                <a:hlinkClick r:id="rId3"/>
              </a:rPr>
              <a:t>musolf@wisc.edu</a:t>
            </a:r>
            <a:r>
              <a:rPr lang="en-US" dirty="0" smtClean="0"/>
              <a:t>, 262-4932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921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500" dirty="0" smtClean="0">
                <a:solidFill>
                  <a:schemeClr val="tx1"/>
                </a:solidFill>
              </a:rPr>
              <a:t>Parts of an NIH NRSA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Research Training Plan (Faculty sponsor must write)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Sponsor’s Training Environment and Funding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Applicant’s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Career Goals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Research experience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Academic program summary/assessment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Academic credentials-from </a:t>
            </a:r>
            <a:r>
              <a:rPr lang="en-US" sz="2000" dirty="0" err="1" smtClean="0"/>
              <a:t>Biosketch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 Grades, publications, abstracts, personal </a:t>
            </a:r>
            <a:r>
              <a:rPr lang="en-US" dirty="0" smtClean="0"/>
              <a:t>s</a:t>
            </a:r>
            <a:r>
              <a:rPr lang="en-US" sz="2000" dirty="0" smtClean="0"/>
              <a:t>tatement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Letters of Reference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Science: 7 page limit!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Responsible Conduct of Research Training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Justifications for Human Subjects, Vertebrate Animals, and/or Stem Cell use</a:t>
            </a:r>
          </a:p>
        </p:txBody>
      </p:sp>
    </p:spTree>
    <p:extLst>
      <p:ext uri="{BB962C8B-B14F-4D97-AF65-F5344CB8AC3E}">
        <p14:creationId xmlns:p14="http://schemas.microsoft.com/office/powerpoint/2010/main" val="175826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Review Criteria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eaLnBrk="1" hangingPunct="1"/>
            <a:r>
              <a:rPr lang="en-US" b="1" dirty="0" smtClean="0"/>
              <a:t>Research Training Plan</a:t>
            </a:r>
          </a:p>
          <a:p>
            <a:pPr lvl="1" eaLnBrk="1" hangingPunct="1"/>
            <a:r>
              <a:rPr lang="en-US" b="1" dirty="0" smtClean="0"/>
              <a:t>Applicant’s characteristics</a:t>
            </a:r>
          </a:p>
          <a:p>
            <a:pPr lvl="1" eaLnBrk="1" hangingPunct="1"/>
            <a:r>
              <a:rPr lang="en-US" b="1" dirty="0" smtClean="0"/>
              <a:t>Training Potential</a:t>
            </a:r>
          </a:p>
          <a:p>
            <a:pPr lvl="1" eaLnBrk="1" hangingPunct="1"/>
            <a:r>
              <a:rPr lang="en-US" b="1" dirty="0" smtClean="0"/>
              <a:t>Instructional Environment &amp; Commitment to Training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7085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6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6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6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65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Science Sections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(</a:t>
            </a:r>
            <a:r>
              <a:rPr lang="en-US" dirty="0" smtClean="0">
                <a:solidFill>
                  <a:srgbClr val="FF0000"/>
                </a:solidFill>
              </a:rPr>
              <a:t>Resubmissions only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r>
              <a:rPr lang="en-US" dirty="0" smtClean="0"/>
              <a:t>1 page)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Specific Aims (1 page)  Page 88 of guide</a:t>
            </a:r>
          </a:p>
          <a:p>
            <a:pPr eaLnBrk="1" hangingPunct="1"/>
            <a:r>
              <a:rPr lang="en-US" dirty="0" smtClean="0"/>
              <a:t>Research Strategy (6 pages) </a:t>
            </a:r>
          </a:p>
          <a:p>
            <a:pPr lvl="1"/>
            <a:r>
              <a:rPr lang="en-US" sz="2400" dirty="0" smtClean="0"/>
              <a:t>Significance</a:t>
            </a:r>
          </a:p>
          <a:p>
            <a:pPr lvl="1" eaLnBrk="1" hangingPunct="1"/>
            <a:r>
              <a:rPr lang="en-US" sz="2400" dirty="0" smtClean="0"/>
              <a:t>Innovation: omit for fellowships</a:t>
            </a:r>
          </a:p>
          <a:p>
            <a:pPr lvl="1" eaLnBrk="1" hangingPunct="1"/>
            <a:r>
              <a:rPr lang="en-US" sz="2400" dirty="0" smtClean="0"/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1857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Research Strategy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u="sng" dirty="0" smtClean="0"/>
              <a:t>Significance</a:t>
            </a:r>
            <a:r>
              <a:rPr lang="en-US" u="sng" dirty="0" smtClean="0"/>
              <a:t>:</a:t>
            </a:r>
            <a:r>
              <a:rPr lang="en-US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pg</a:t>
            </a:r>
            <a:r>
              <a:rPr lang="en-US" sz="2200" dirty="0" smtClean="0">
                <a:solidFill>
                  <a:srgbClr val="FF0000"/>
                </a:solidFill>
              </a:rPr>
              <a:t> 89 </a:t>
            </a:r>
            <a:r>
              <a:rPr lang="en-US" sz="2200" dirty="0" smtClean="0"/>
              <a:t>of fellowship guide</a:t>
            </a:r>
          </a:p>
          <a:p>
            <a:pPr lvl="1" eaLnBrk="1" hangingPunct="1"/>
            <a:r>
              <a:rPr lang="en-US" sz="2600" dirty="0" smtClean="0"/>
              <a:t>Explain the importance of the problem or critical barrier to progress in the field that the proposed project addresses.</a:t>
            </a:r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lvl="1" eaLnBrk="1" hangingPunct="1"/>
            <a:r>
              <a:rPr lang="en-US" sz="2600" dirty="0" smtClean="0"/>
              <a:t>Explain how the proposed project will improve scientific knowledge, technical capability, and/or clinical practice in one or more broad fields.</a:t>
            </a:r>
          </a:p>
          <a:p>
            <a:pPr lvl="1" eaLnBrk="1" hangingPunct="1">
              <a:buFontTx/>
              <a:buNone/>
            </a:pPr>
            <a:endParaRPr lang="en-US" sz="1200" dirty="0" smtClean="0"/>
          </a:p>
          <a:p>
            <a:pPr lvl="1" eaLnBrk="1" hangingPunct="1"/>
            <a:r>
              <a:rPr lang="en-US" sz="2600" dirty="0" smtClean="0"/>
              <a:t>Describe how the concepts, methods, technologies, treatments, services, or preventative interventions that drive this field will be changed if the proposed aims are achieved.</a:t>
            </a:r>
          </a:p>
        </p:txBody>
      </p:sp>
    </p:spTree>
    <p:extLst>
      <p:ext uri="{BB962C8B-B14F-4D97-AF65-F5344CB8AC3E}">
        <p14:creationId xmlns:p14="http://schemas.microsoft.com/office/powerpoint/2010/main" val="272303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Research Strategy, Cont.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Skip </a:t>
            </a:r>
            <a:r>
              <a:rPr lang="en-US" sz="2800" u="sng" smtClean="0"/>
              <a:t>Innovation</a:t>
            </a:r>
          </a:p>
          <a:p>
            <a:pPr eaLnBrk="1" hangingPunct="1">
              <a:buFontTx/>
              <a:buNone/>
            </a:pPr>
            <a:r>
              <a:rPr lang="en-US" sz="2800" b="1" u="sng" smtClean="0"/>
              <a:t>Approach:</a:t>
            </a:r>
          </a:p>
          <a:p>
            <a:pPr lvl="1" eaLnBrk="1" hangingPunct="1"/>
            <a:r>
              <a:rPr lang="en-US" sz="2500" smtClean="0"/>
              <a:t>Describe strategy, methods, analyses to be used, including data collection, analysis and interpretation.</a:t>
            </a:r>
          </a:p>
          <a:p>
            <a:pPr lvl="1" eaLnBrk="1" hangingPunct="1"/>
            <a:r>
              <a:rPr lang="en-US" sz="2500" smtClean="0"/>
              <a:t>Discuss potential problems, alternative strategies and benchmarks for success anticipated to achieve the aims.</a:t>
            </a:r>
          </a:p>
          <a:p>
            <a:pPr lvl="1" eaLnBrk="1" hangingPunct="1"/>
            <a:r>
              <a:rPr lang="en-US" sz="2500" smtClean="0"/>
              <a:t>If the project is still developing, describe strategies to establish feasibility or management of high risk aspects of the proposed work</a:t>
            </a:r>
          </a:p>
          <a:p>
            <a:pPr lvl="1" eaLnBrk="1" hangingPunct="1"/>
            <a:r>
              <a:rPr lang="en-US" sz="2500" smtClean="0"/>
              <a:t>Include any courses you plan to take that support the research training experience</a:t>
            </a:r>
          </a:p>
          <a:p>
            <a:pPr lvl="1" eaLnBrk="1" hangingPunct="1"/>
            <a:r>
              <a:rPr lang="en-US" sz="2500" smtClean="0"/>
              <a:t>Preliminary studies, published or unpublished results</a:t>
            </a:r>
          </a:p>
        </p:txBody>
      </p:sp>
    </p:spTree>
    <p:extLst>
      <p:ext uri="{BB962C8B-B14F-4D97-AF65-F5344CB8AC3E}">
        <p14:creationId xmlns:p14="http://schemas.microsoft.com/office/powerpoint/2010/main" val="16503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Research Strategy, Cont.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6868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Skip </a:t>
            </a:r>
            <a:r>
              <a:rPr lang="en-US" sz="2800" u="sng" smtClean="0"/>
              <a:t>Innovation</a:t>
            </a:r>
          </a:p>
          <a:p>
            <a:pPr eaLnBrk="1" hangingPunct="1">
              <a:buFontTx/>
              <a:buNone/>
            </a:pPr>
            <a:r>
              <a:rPr lang="en-US" sz="2800" b="1" u="sng" smtClean="0"/>
              <a:t>Approach:</a:t>
            </a:r>
          </a:p>
          <a:p>
            <a:pPr lvl="1" eaLnBrk="1" hangingPunct="1"/>
            <a:r>
              <a:rPr lang="en-US" sz="2500" smtClean="0"/>
              <a:t>Describe strategy, methods, analyses to be used, including data collection, analysis and interpretation.</a:t>
            </a:r>
          </a:p>
          <a:p>
            <a:pPr lvl="1" eaLnBrk="1" hangingPunct="1"/>
            <a:r>
              <a:rPr lang="en-US" sz="2500" smtClean="0"/>
              <a:t>Discuss potential problems, alternative strategies and benchmarks for success anticipated to achieve the aims.</a:t>
            </a:r>
          </a:p>
          <a:p>
            <a:pPr lvl="1" eaLnBrk="1" hangingPunct="1"/>
            <a:r>
              <a:rPr lang="en-US" sz="2500" smtClean="0"/>
              <a:t>If the project is still developing, describe strategies to establish feasibility or management of high risk aspects of the proposed work</a:t>
            </a:r>
          </a:p>
          <a:p>
            <a:pPr lvl="1" eaLnBrk="1" hangingPunct="1"/>
            <a:r>
              <a:rPr lang="en-US" sz="2500" smtClean="0"/>
              <a:t>Include any courses you plan to take that support the research training experience</a:t>
            </a:r>
          </a:p>
          <a:p>
            <a:pPr lvl="1" eaLnBrk="1" hangingPunct="1"/>
            <a:r>
              <a:rPr lang="en-US" sz="2500" smtClean="0"/>
              <a:t>Preliminary studies, published or unpublished results</a:t>
            </a:r>
          </a:p>
        </p:txBody>
      </p:sp>
    </p:spTree>
    <p:extLst>
      <p:ext uri="{BB962C8B-B14F-4D97-AF65-F5344CB8AC3E}">
        <p14:creationId xmlns:p14="http://schemas.microsoft.com/office/powerpoint/2010/main" val="6110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Letters of Reference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867400"/>
          </a:xfrm>
        </p:spPr>
        <p:txBody>
          <a:bodyPr/>
          <a:lstStyle/>
          <a:p>
            <a:r>
              <a:rPr lang="en-US" dirty="0" smtClean="0"/>
              <a:t>Need at least 3 external letters of reference</a:t>
            </a:r>
          </a:p>
          <a:p>
            <a:r>
              <a:rPr lang="en-US" dirty="0" smtClean="0"/>
              <a:t>List </a:t>
            </a:r>
            <a:r>
              <a:rPr lang="en-US" dirty="0"/>
              <a:t>of referees should be provided in the cover letter</a:t>
            </a:r>
          </a:p>
          <a:p>
            <a:pPr marL="274320" lvl="1"/>
            <a:r>
              <a:rPr lang="en-US" sz="2400" dirty="0" smtClean="0"/>
              <a:t>Sponsors </a:t>
            </a:r>
            <a:r>
              <a:rPr lang="en-US" sz="2400" dirty="0"/>
              <a:t>or co-sponsors can’t submit letters</a:t>
            </a:r>
          </a:p>
          <a:p>
            <a:pPr eaLnBrk="1" hangingPunct="1"/>
            <a:r>
              <a:rPr lang="en-US" dirty="0" smtClean="0"/>
              <a:t>Referee completes contact information and uploads letter into </a:t>
            </a:r>
            <a:r>
              <a:rPr lang="en-US" dirty="0" err="1" smtClean="0"/>
              <a:t>eRA</a:t>
            </a:r>
            <a:r>
              <a:rPr lang="en-US" dirty="0" smtClean="0"/>
              <a:t> Commons via link below</a:t>
            </a:r>
          </a:p>
          <a:p>
            <a:pPr>
              <a:buNone/>
            </a:pP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public.era.nih.gov/commons/public/reference/submitReferenceLetter.do?mode=new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eaLnBrk="1" hangingPunct="1"/>
            <a:r>
              <a:rPr lang="en-US" sz="2600" dirty="0" smtClean="0"/>
              <a:t>Tips for Referee:	</a:t>
            </a:r>
          </a:p>
          <a:p>
            <a:pPr lvl="1"/>
            <a:r>
              <a:rPr lang="en-US" dirty="0" smtClean="0"/>
              <a:t>Referee does NOT log-on to their </a:t>
            </a:r>
            <a:r>
              <a:rPr lang="en-US" dirty="0" err="1" smtClean="0"/>
              <a:t>eRA</a:t>
            </a:r>
            <a:r>
              <a:rPr lang="en-US" dirty="0" smtClean="0"/>
              <a:t> commons account to submit a letter, rather the letter is submitted as a “Guest”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/>
              <a:t>PI name is </a:t>
            </a:r>
            <a:r>
              <a:rPr lang="en-US" b="1" dirty="0" smtClean="0"/>
              <a:t>Fellow</a:t>
            </a:r>
            <a:r>
              <a:rPr lang="en-US" dirty="0" smtClean="0"/>
              <a:t> not faculty sponsor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/>
              <a:t>Need to know FOA/PA #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738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" y="36022"/>
            <a:ext cx="8763000" cy="670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9847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Additional Resources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879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2800" b="1" dirty="0" smtClean="0"/>
              <a:t>Graduate School: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2600" dirty="0" smtClean="0"/>
              <a:t>Responsible Conduct of Research: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2600" dirty="0" smtClean="0"/>
              <a:t>	Ethics Courses, Professional Development, </a:t>
            </a:r>
            <a:r>
              <a:rPr lang="en-US" sz="2600" dirty="0" err="1" smtClean="0"/>
              <a:t>etc</a:t>
            </a:r>
            <a:endParaRPr lang="en-US" sz="2600" dirty="0" smtClean="0"/>
          </a:p>
          <a:p>
            <a:pPr>
              <a:buClr>
                <a:schemeClr val="tx1"/>
              </a:buClr>
              <a:buNone/>
            </a:pPr>
            <a:r>
              <a:rPr lang="en-US" sz="2800" dirty="0" smtClean="0"/>
              <a:t>	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kb.wisc.edu/gsadminkb/page.php?id=33279</a:t>
            </a:r>
            <a:endParaRPr lang="en-US" sz="2000" dirty="0" smtClean="0"/>
          </a:p>
          <a:p>
            <a:pPr>
              <a:buClr>
                <a:schemeClr val="tx1"/>
              </a:buClr>
              <a:buNone/>
            </a:pPr>
            <a:r>
              <a:rPr lang="en-US" sz="2600" dirty="0" smtClean="0"/>
              <a:t>**Training is required for </a:t>
            </a:r>
            <a:r>
              <a:rPr lang="en-US" sz="2600" dirty="0" err="1" smtClean="0"/>
              <a:t>predoctoral</a:t>
            </a:r>
            <a:r>
              <a:rPr lang="en-US" sz="2600" dirty="0" smtClean="0"/>
              <a:t> and postdoctoral applicants. 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z="2600" dirty="0" smtClean="0"/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2600" b="1" dirty="0" smtClean="0"/>
              <a:t>NIH Resources:  F-Kiosk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sz="2800" dirty="0" smtClean="0">
                <a:hlinkClick r:id="rId4"/>
              </a:rPr>
              <a:t>http://grants.nih.gov/training/f_files_nrsa.htm</a:t>
            </a:r>
            <a:endParaRPr lang="en-US" sz="2800" dirty="0" smtClean="0"/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z="2800" dirty="0" smtClean="0"/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376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9847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Important Points to remember: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879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endParaRPr lang="en-US" sz="2800" dirty="0" smtClean="0"/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en-US" sz="2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12954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Read all the instructions: program announcement, application guide and specific institute requirements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Start EARLY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Know </a:t>
            </a:r>
            <a:r>
              <a:rPr lang="en-US" b="1" dirty="0"/>
              <a:t>your campus resources (Dean’s office and Department administrators)</a:t>
            </a:r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9600" y="4724400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/>
              <a:t>“Bad planning on your part does not necessarily constitute an automatic emergency on my part”</a:t>
            </a:r>
          </a:p>
          <a:p>
            <a:r>
              <a:rPr lang="en-US" sz="2400" b="1" dirty="0" smtClean="0"/>
              <a:t>-</a:t>
            </a:r>
            <a:r>
              <a:rPr lang="en-US" sz="2400" b="1" i="1" dirty="0" smtClean="0"/>
              <a:t>Anonymous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6043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Routing and Proposal Submission process at the UW</a:t>
            </a:r>
          </a:p>
          <a:p>
            <a:r>
              <a:rPr lang="en-US" sz="2800" dirty="0" smtClean="0"/>
              <a:t>Systems and Resources to know and use to prepare an application</a:t>
            </a:r>
          </a:p>
          <a:p>
            <a:r>
              <a:rPr lang="en-US" sz="2800" dirty="0" smtClean="0"/>
              <a:t>NIH Fellowship Specifics (Sections and Tips)</a:t>
            </a:r>
          </a:p>
          <a:p>
            <a:r>
              <a:rPr lang="en-US" sz="2800" dirty="0" smtClean="0"/>
              <a:t>Navigation in Cayuse (handout)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7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If awarded…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/>
            <a:r>
              <a:rPr lang="en-US" dirty="0" smtClean="0"/>
              <a:t>Email notification through </a:t>
            </a:r>
            <a:r>
              <a:rPr lang="en-US" dirty="0" err="1" smtClean="0"/>
              <a:t>eRA</a:t>
            </a:r>
            <a:r>
              <a:rPr lang="en-US" dirty="0" smtClean="0"/>
              <a:t> commons</a:t>
            </a:r>
          </a:p>
          <a:p>
            <a:pPr eaLnBrk="1" hangingPunct="1"/>
            <a:r>
              <a:rPr lang="en-US" dirty="0" smtClean="0"/>
              <a:t>Protocols: </a:t>
            </a:r>
          </a:p>
          <a:p>
            <a:pPr lvl="1" eaLnBrk="1" hangingPunct="1"/>
            <a:r>
              <a:rPr lang="en-US" dirty="0" smtClean="0"/>
              <a:t>Add proposal title to existing protocol of faculty member (if appropriate).</a:t>
            </a:r>
          </a:p>
          <a:p>
            <a:pPr eaLnBrk="1" hangingPunct="1"/>
            <a:r>
              <a:rPr lang="en-US" dirty="0" smtClean="0"/>
              <a:t>Just In Time (JIT) requests</a:t>
            </a:r>
          </a:p>
          <a:p>
            <a:pPr lvl="1" eaLnBrk="1" hangingPunct="1"/>
            <a:r>
              <a:rPr lang="en-US" dirty="0" smtClean="0"/>
              <a:t>Revise budget (tuition and fees)</a:t>
            </a:r>
          </a:p>
          <a:p>
            <a:pPr lvl="1" eaLnBrk="1" hangingPunct="1"/>
            <a:r>
              <a:rPr lang="en-US" dirty="0" smtClean="0"/>
              <a:t>Confirmation of protocols (Congruency of IACUC if Animals)</a:t>
            </a:r>
          </a:p>
          <a:p>
            <a:pPr lvl="1" eaLnBrk="1" hangingPunct="1"/>
            <a:r>
              <a:rPr lang="en-US" dirty="0" smtClean="0"/>
              <a:t>Start time may differ</a:t>
            </a:r>
          </a:p>
          <a:p>
            <a:pPr lvl="1" eaLnBrk="1" hangingPunct="1"/>
            <a:r>
              <a:rPr lang="en-US" dirty="0" smtClean="0"/>
              <a:t>Work with </a:t>
            </a:r>
            <a:r>
              <a:rPr lang="en-US" dirty="0" err="1" smtClean="0"/>
              <a:t>Dept</a:t>
            </a:r>
            <a:r>
              <a:rPr lang="en-US" dirty="0" smtClean="0"/>
              <a:t> Administrator</a:t>
            </a:r>
          </a:p>
          <a:p>
            <a:pPr lvl="1" eaLnBrk="1" hangingPunct="1"/>
            <a:r>
              <a:rPr lang="en-US" dirty="0" smtClean="0"/>
              <a:t>Sign activation notice, upload a copy in WISPER and mail original to NIH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61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"/>
            <a:ext cx="678180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Questions or Assistance?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Please feel free to contact us with any specific questions.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2743200"/>
            <a:ext cx="792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 smtClean="0"/>
              <a:t>Mallory </a:t>
            </a:r>
            <a:r>
              <a:rPr lang="en-US" sz="2800" dirty="0" err="1" smtClean="0"/>
              <a:t>Musolf</a:t>
            </a:r>
            <a:r>
              <a:rPr lang="en-US" sz="2800" dirty="0" smtClean="0"/>
              <a:t>, Neuroscience Training Program</a:t>
            </a:r>
          </a:p>
          <a:p>
            <a:pPr>
              <a:spcBef>
                <a:spcPct val="20000"/>
              </a:spcBef>
            </a:pPr>
            <a:r>
              <a:rPr lang="en-US" sz="2800" dirty="0" smtClean="0">
                <a:hlinkClick r:id="rId3"/>
              </a:rPr>
              <a:t>musolf@wisc.edu</a:t>
            </a:r>
            <a:r>
              <a:rPr lang="en-US" sz="2800" dirty="0" smtClean="0"/>
              <a:t>, 262-4932</a:t>
            </a:r>
            <a:endParaRPr lang="en-US" sz="2800" dirty="0"/>
          </a:p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 smtClean="0"/>
              <a:t>Jenny </a:t>
            </a:r>
            <a:r>
              <a:rPr lang="en-US" sz="2800" dirty="0"/>
              <a:t>Dahlberg, </a:t>
            </a:r>
            <a:r>
              <a:rPr lang="en-US" sz="2800" dirty="0" smtClean="0"/>
              <a:t>School of Veterinary Medicine</a:t>
            </a: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 smtClean="0">
                <a:hlinkClick r:id="rId4"/>
              </a:rPr>
              <a:t>Jenny.dahlberg@wisc.edu</a:t>
            </a:r>
            <a:r>
              <a:rPr lang="en-US" sz="2800" dirty="0"/>
              <a:t>, </a:t>
            </a:r>
            <a:r>
              <a:rPr lang="en-US" sz="2800" dirty="0" smtClean="0"/>
              <a:t>890-2407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41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04800"/>
            <a:ext cx="6781800" cy="1600200"/>
          </a:xfrm>
        </p:spPr>
        <p:txBody>
          <a:bodyPr/>
          <a:lstStyle/>
          <a:p>
            <a:r>
              <a:rPr lang="en-US" dirty="0" smtClean="0"/>
              <a:t>A Few 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81200"/>
            <a:ext cx="7543800" cy="4191000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WISPER:</a:t>
            </a:r>
            <a:r>
              <a:rPr lang="en-US" sz="2600" dirty="0" smtClean="0"/>
              <a:t> </a:t>
            </a:r>
            <a:r>
              <a:rPr lang="en-US" sz="2600" dirty="0" err="1" smtClean="0"/>
              <a:t>WISconsin</a:t>
            </a:r>
            <a:r>
              <a:rPr lang="en-US" sz="2600" dirty="0" smtClean="0"/>
              <a:t> Proposal Electronic Routing. </a:t>
            </a:r>
            <a:r>
              <a:rPr lang="en-US" sz="2600" dirty="0"/>
              <a:t>Web-based system used by UW </a:t>
            </a:r>
            <a:r>
              <a:rPr lang="en-US" sz="2600" dirty="0" smtClean="0"/>
              <a:t>to: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ollect campus approvals for proposals</a:t>
            </a:r>
          </a:p>
          <a:p>
            <a:pPr lvl="1"/>
            <a:r>
              <a:rPr lang="en-US" sz="2400" dirty="0" smtClean="0"/>
              <a:t>Communicate and track internal progress for proposal submissions and award acceptance</a:t>
            </a:r>
          </a:p>
          <a:p>
            <a:pPr lvl="1"/>
            <a:r>
              <a:rPr lang="en-US" sz="2400" dirty="0" smtClean="0"/>
              <a:t>rsp.wisc.edu/WISPER</a:t>
            </a:r>
          </a:p>
          <a:p>
            <a:r>
              <a:rPr lang="en-US" sz="2600" u="sng" dirty="0" smtClean="0"/>
              <a:t>RSP:</a:t>
            </a:r>
            <a:r>
              <a:rPr lang="en-US" sz="2600" dirty="0" smtClean="0"/>
              <a:t> Research and Sponsored Programs</a:t>
            </a:r>
          </a:p>
          <a:p>
            <a:pPr lvl="1"/>
            <a:r>
              <a:rPr lang="en-US" dirty="0" smtClean="0"/>
              <a:t>Campus office responsible for proposal submission, non-industry award acceptance, and management and reporting for all campus sponsored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/>
          <a:lstStyle/>
          <a:p>
            <a:r>
              <a:rPr lang="en-US" dirty="0" smtClean="0"/>
              <a:t>A Few 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600" u="sng" dirty="0"/>
              <a:t>Cayuse:</a:t>
            </a:r>
            <a:r>
              <a:rPr lang="en-US" sz="2600" dirty="0"/>
              <a:t> Web-based system that UW uses for all federal and Grants.gov submissions </a:t>
            </a:r>
          </a:p>
          <a:p>
            <a:pPr lvl="1"/>
            <a:r>
              <a:rPr lang="en-US" dirty="0"/>
              <a:t>Use to create, prepare, edit, and submit proposals</a:t>
            </a:r>
          </a:p>
          <a:p>
            <a:pPr lvl="1"/>
            <a:r>
              <a:rPr lang="en-US" dirty="0"/>
              <a:t>Validates, formats, and transmits proposals to Grants.gov</a:t>
            </a:r>
          </a:p>
          <a:p>
            <a:pPr lvl="1"/>
            <a:r>
              <a:rPr lang="en-US" dirty="0" smtClean="0"/>
              <a:t>rsp.wisc.edu/cayuse</a:t>
            </a:r>
          </a:p>
          <a:p>
            <a:r>
              <a:rPr lang="en-US" sz="2600" u="sng" dirty="0" err="1" smtClean="0"/>
              <a:t>eRA</a:t>
            </a:r>
            <a:r>
              <a:rPr lang="en-US" sz="2600" u="sng" dirty="0" smtClean="0"/>
              <a:t> Commons:</a:t>
            </a:r>
            <a:r>
              <a:rPr lang="en-US" sz="2600" dirty="0" smtClean="0"/>
              <a:t> NIH’s web-based system to</a:t>
            </a:r>
          </a:p>
          <a:p>
            <a:pPr lvl="1"/>
            <a:r>
              <a:rPr lang="en-US" dirty="0" smtClean="0"/>
              <a:t>Collect and error-check proposals</a:t>
            </a:r>
          </a:p>
          <a:p>
            <a:pPr lvl="1"/>
            <a:r>
              <a:rPr lang="en-US" dirty="0" smtClean="0"/>
              <a:t>Track proposal review process</a:t>
            </a:r>
          </a:p>
          <a:p>
            <a:pPr lvl="1"/>
            <a:r>
              <a:rPr lang="en-US" dirty="0" smtClean="0"/>
              <a:t>Also used to create and submit scientific and financial reports for awards</a:t>
            </a:r>
          </a:p>
          <a:p>
            <a:pPr lvl="1"/>
            <a:r>
              <a:rPr lang="en-US" dirty="0" smtClean="0"/>
              <a:t>https://commons.era.nih.gov/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Checklist and Timeline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2209800"/>
            <a:ext cx="7543800" cy="388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One month before the deadline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Have an </a:t>
            </a:r>
            <a:r>
              <a:rPr lang="en-US" dirty="0" err="1" smtClean="0"/>
              <a:t>eRA</a:t>
            </a:r>
            <a:r>
              <a:rPr lang="en-US" dirty="0" smtClean="0"/>
              <a:t> Commons account? If not, contact your Dean’s office to request one. Remember to ask for the PI Role. Check your sponsor/co-Sponsor have that role added in his/her commons accounts as well.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Been in Cayuse before? If not, email </a:t>
            </a:r>
            <a:r>
              <a:rPr lang="en-US" dirty="0" smtClean="0">
                <a:hlinkClick r:id="rId2"/>
              </a:rPr>
              <a:t>cayuse@rsp.wisc.edu</a:t>
            </a:r>
            <a:r>
              <a:rPr lang="en-US" dirty="0" smtClean="0"/>
              <a:t> to request setup as a Cayuse user. Provide your full name, preferred UW </a:t>
            </a:r>
            <a:r>
              <a:rPr lang="en-US" dirty="0" err="1" smtClean="0"/>
              <a:t>netid</a:t>
            </a:r>
            <a:r>
              <a:rPr lang="en-US" smtClean="0"/>
              <a:t> and email </a:t>
            </a:r>
            <a:r>
              <a:rPr lang="en-US" dirty="0" smtClean="0"/>
              <a:t>address and request “PI Role” for profile.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Contact your department’s research administrator to discuss budget, timeline, and process for submission.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Contact referees and request letters of reference. Provide clear, concise instructions and confirm the deadline.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/>
          <a:lstStyle/>
          <a:p>
            <a:r>
              <a:rPr lang="en-US" dirty="0" smtClean="0"/>
              <a:t>Checklist and Timeline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81200"/>
            <a:ext cx="7543800" cy="38862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Two weeks before the deadline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Provide DHHS Assurances form (signed by you and your sponsor) to your </a:t>
            </a:r>
            <a:r>
              <a:rPr lang="en-US" dirty="0" err="1" smtClean="0"/>
              <a:t>dept</a:t>
            </a:r>
            <a:r>
              <a:rPr lang="en-US" dirty="0" smtClean="0"/>
              <a:t> research administrator. (Form is included in your handouts)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Confirm that WISPER record is created and has been signed by your sponsor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Follow up with referees to confirm all is in order and letters of reference will be submitted by the deadline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Checklist and Timeline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2057400"/>
            <a:ext cx="7543800" cy="3886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One week before the deadline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Complete proposal in Cayuse, including all forms and attachments.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Print and review all sections one last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Sign off on proposal in Cayuse and confirm that it is in your Dean’s office’s queue for submission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Check </a:t>
            </a:r>
            <a:r>
              <a:rPr lang="en-US" dirty="0" err="1" smtClean="0"/>
              <a:t>eRA</a:t>
            </a:r>
            <a:r>
              <a:rPr lang="en-US" dirty="0" smtClean="0"/>
              <a:t> commons for confirmation of external letters of reference have been submitted by the deadline.</a:t>
            </a:r>
          </a:p>
          <a:p>
            <a:pPr marL="0" indent="0">
              <a:buNone/>
            </a:pPr>
            <a:r>
              <a:rPr lang="en-US" u="sng" dirty="0" smtClean="0"/>
              <a:t>After submission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Watch for confirmation of proposal validation from </a:t>
            </a:r>
            <a:r>
              <a:rPr lang="en-US" dirty="0" err="1" smtClean="0"/>
              <a:t>eRA</a:t>
            </a:r>
            <a:r>
              <a:rPr lang="en-US" dirty="0" smtClean="0"/>
              <a:t> Commons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Log into </a:t>
            </a:r>
            <a:r>
              <a:rPr lang="en-US" dirty="0" err="1" smtClean="0"/>
              <a:t>eRA</a:t>
            </a:r>
            <a:r>
              <a:rPr lang="en-US" dirty="0" smtClean="0"/>
              <a:t> Commons and view proposal to confirm successful transmission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304800" y="152400"/>
            <a:ext cx="3505200" cy="1752600"/>
            <a:chOff x="192" y="96"/>
            <a:chExt cx="2208" cy="1104"/>
          </a:xfrm>
        </p:grpSpPr>
        <p:sp>
          <p:nvSpPr>
            <p:cNvPr id="1049" name="Rectangle 54"/>
            <p:cNvSpPr>
              <a:spLocks noChangeArrowheads="1"/>
            </p:cNvSpPr>
            <p:nvPr/>
          </p:nvSpPr>
          <p:spPr bwMode="auto">
            <a:xfrm>
              <a:off x="192" y="96"/>
              <a:ext cx="2208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Text Box 61"/>
            <p:cNvSpPr txBox="1">
              <a:spLocks noChangeArrowheads="1"/>
            </p:cNvSpPr>
            <p:nvPr/>
          </p:nvSpPr>
          <p:spPr bwMode="auto">
            <a:xfrm>
              <a:off x="240" y="960"/>
              <a:ext cx="7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Science</a:t>
              </a:r>
            </a:p>
          </p:txBody>
        </p:sp>
      </p:grp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457200" y="304800"/>
          <a:ext cx="9810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lip" r:id="rId4" imgW="980952" imgH="971686" progId="">
                  <p:embed/>
                </p:oleObj>
              </mc:Choice>
              <mc:Fallback>
                <p:oleObj name="Clip" r:id="rId4" imgW="980952" imgH="9716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"/>
                        <a:ext cx="98107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Line 3"/>
          <p:cNvSpPr>
            <a:spLocks noChangeShapeType="1"/>
          </p:cNvSpPr>
          <p:nvPr/>
        </p:nvSpPr>
        <p:spPr bwMode="auto">
          <a:xfrm flipV="1">
            <a:off x="1600200" y="838200"/>
            <a:ext cx="614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7696200" y="533400"/>
            <a:ext cx="1098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Chair	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7848600" y="1981200"/>
            <a:ext cx="1035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Dean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7923213" y="3429000"/>
            <a:ext cx="915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RSP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7467600" y="5410200"/>
            <a:ext cx="1600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 eaLnBrk="0" hangingPunct="0"/>
            <a:r>
              <a:rPr lang="en-US" sz="2800">
                <a:solidFill>
                  <a:schemeClr val="bg2"/>
                </a:solidFill>
              </a:rPr>
              <a:t>NIH</a:t>
            </a:r>
            <a:endParaRPr lang="en-US" sz="2800"/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648200" y="3048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800" dirty="0" err="1"/>
              <a:t>Dept</a:t>
            </a:r>
            <a:endParaRPr lang="en-US" sz="2800" dirty="0"/>
          </a:p>
          <a:p>
            <a:pPr algn="ctr" eaLnBrk="0" hangingPunct="0"/>
            <a:r>
              <a:rPr lang="en-US" sz="2800" dirty="0"/>
              <a:t>Admin</a:t>
            </a:r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 flipH="1">
            <a:off x="8305800" y="4038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2209800" y="304800"/>
            <a:ext cx="1600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Faculty Sponsor</a:t>
            </a: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8305800" y="106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 flipV="1">
            <a:off x="6324600" y="838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 flipV="1">
            <a:off x="3886200" y="838200"/>
            <a:ext cx="614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8305800" y="2667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Freeform 49"/>
          <p:cNvSpPr>
            <a:spLocks/>
          </p:cNvSpPr>
          <p:nvPr/>
        </p:nvSpPr>
        <p:spPr bwMode="auto">
          <a:xfrm rot="-2137326">
            <a:off x="2819400" y="228600"/>
            <a:ext cx="2401888" cy="2736850"/>
          </a:xfrm>
          <a:custGeom>
            <a:avLst/>
            <a:gdLst>
              <a:gd name="T0" fmla="*/ 1560894708 w 3696"/>
              <a:gd name="T1" fmla="*/ 2147483647 h 1680"/>
              <a:gd name="T2" fmla="*/ 689226323 w 3696"/>
              <a:gd name="T3" fmla="*/ 2147483647 h 1680"/>
              <a:gd name="T4" fmla="*/ 0 w 3696"/>
              <a:gd name="T5" fmla="*/ 0 h 1680"/>
              <a:gd name="T6" fmla="*/ 0 60000 65536"/>
              <a:gd name="T7" fmla="*/ 0 60000 65536"/>
              <a:gd name="T8" fmla="*/ 0 60000 65536"/>
              <a:gd name="T9" fmla="*/ 0 w 3696"/>
              <a:gd name="T10" fmla="*/ 0 h 1680"/>
              <a:gd name="T11" fmla="*/ 3696 w 3696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6" h="1680">
                <a:moveTo>
                  <a:pt x="3696" y="1152"/>
                </a:moveTo>
                <a:cubicBezTo>
                  <a:pt x="2972" y="1416"/>
                  <a:pt x="2248" y="1680"/>
                  <a:pt x="1632" y="1488"/>
                </a:cubicBezTo>
                <a:cubicBezTo>
                  <a:pt x="1016" y="1296"/>
                  <a:pt x="508" y="648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Freeform 52"/>
          <p:cNvSpPr>
            <a:spLocks/>
          </p:cNvSpPr>
          <p:nvPr/>
        </p:nvSpPr>
        <p:spPr bwMode="auto">
          <a:xfrm rot="3787215">
            <a:off x="7178676" y="2647950"/>
            <a:ext cx="984250" cy="1019175"/>
          </a:xfrm>
          <a:custGeom>
            <a:avLst/>
            <a:gdLst>
              <a:gd name="T0" fmla="*/ 262107157 w 3696"/>
              <a:gd name="T1" fmla="*/ 423966515 h 1680"/>
              <a:gd name="T2" fmla="*/ 115735659 w 3696"/>
              <a:gd name="T3" fmla="*/ 547623346 h 1680"/>
              <a:gd name="T4" fmla="*/ 0 w 3696"/>
              <a:gd name="T5" fmla="*/ 0 h 1680"/>
              <a:gd name="T6" fmla="*/ 0 60000 65536"/>
              <a:gd name="T7" fmla="*/ 0 60000 65536"/>
              <a:gd name="T8" fmla="*/ 0 60000 65536"/>
              <a:gd name="T9" fmla="*/ 0 w 3696"/>
              <a:gd name="T10" fmla="*/ 0 h 1680"/>
              <a:gd name="T11" fmla="*/ 3696 w 3696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6" h="1680">
                <a:moveTo>
                  <a:pt x="3696" y="1152"/>
                </a:moveTo>
                <a:cubicBezTo>
                  <a:pt x="2972" y="1416"/>
                  <a:pt x="2248" y="1680"/>
                  <a:pt x="1632" y="1488"/>
                </a:cubicBezTo>
                <a:cubicBezTo>
                  <a:pt x="1016" y="1296"/>
                  <a:pt x="508" y="648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Freeform 53"/>
          <p:cNvSpPr>
            <a:spLocks/>
          </p:cNvSpPr>
          <p:nvPr/>
        </p:nvSpPr>
        <p:spPr bwMode="auto">
          <a:xfrm rot="3733536">
            <a:off x="7067550" y="4127501"/>
            <a:ext cx="1087437" cy="1173162"/>
          </a:xfrm>
          <a:custGeom>
            <a:avLst/>
            <a:gdLst>
              <a:gd name="T0" fmla="*/ 319945741 w 3696"/>
              <a:gd name="T1" fmla="*/ 561758859 h 1680"/>
              <a:gd name="T2" fmla="*/ 141274719 w 3696"/>
              <a:gd name="T3" fmla="*/ 725604851 h 1680"/>
              <a:gd name="T4" fmla="*/ 0 w 3696"/>
              <a:gd name="T5" fmla="*/ 0 h 1680"/>
              <a:gd name="T6" fmla="*/ 0 60000 65536"/>
              <a:gd name="T7" fmla="*/ 0 60000 65536"/>
              <a:gd name="T8" fmla="*/ 0 60000 65536"/>
              <a:gd name="T9" fmla="*/ 0 w 3696"/>
              <a:gd name="T10" fmla="*/ 0 h 1680"/>
              <a:gd name="T11" fmla="*/ 3696 w 3696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6" h="1680">
                <a:moveTo>
                  <a:pt x="3696" y="1152"/>
                </a:moveTo>
                <a:cubicBezTo>
                  <a:pt x="2972" y="1416"/>
                  <a:pt x="2248" y="1680"/>
                  <a:pt x="1632" y="1488"/>
                </a:cubicBezTo>
                <a:cubicBezTo>
                  <a:pt x="1016" y="1296"/>
                  <a:pt x="508" y="648"/>
                  <a:pt x="0" y="0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Freeform 55"/>
          <p:cNvSpPr>
            <a:spLocks/>
          </p:cNvSpPr>
          <p:nvPr/>
        </p:nvSpPr>
        <p:spPr bwMode="auto">
          <a:xfrm rot="-9881124" flipH="1" flipV="1">
            <a:off x="5813425" y="1511300"/>
            <a:ext cx="2025650" cy="539750"/>
          </a:xfrm>
          <a:custGeom>
            <a:avLst/>
            <a:gdLst>
              <a:gd name="T0" fmla="*/ 1110188813 w 3696"/>
              <a:gd name="T1" fmla="*/ 118910143 h 1680"/>
              <a:gd name="T2" fmla="*/ 490213336 w 3696"/>
              <a:gd name="T3" fmla="*/ 153592284 h 1680"/>
              <a:gd name="T4" fmla="*/ 0 w 3696"/>
              <a:gd name="T5" fmla="*/ 0 h 1680"/>
              <a:gd name="T6" fmla="*/ 0 60000 65536"/>
              <a:gd name="T7" fmla="*/ 0 60000 65536"/>
              <a:gd name="T8" fmla="*/ 0 60000 65536"/>
              <a:gd name="T9" fmla="*/ 0 w 3696"/>
              <a:gd name="T10" fmla="*/ 0 h 1680"/>
              <a:gd name="T11" fmla="*/ 3696 w 3696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6" h="1680">
                <a:moveTo>
                  <a:pt x="3696" y="1152"/>
                </a:moveTo>
                <a:cubicBezTo>
                  <a:pt x="2972" y="1416"/>
                  <a:pt x="2248" y="1680"/>
                  <a:pt x="1632" y="1488"/>
                </a:cubicBezTo>
                <a:cubicBezTo>
                  <a:pt x="1016" y="1296"/>
                  <a:pt x="508" y="648"/>
                  <a:pt x="0" y="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Text Box 57"/>
          <p:cNvSpPr txBox="1">
            <a:spLocks noChangeArrowheads="1"/>
          </p:cNvSpPr>
          <p:nvPr/>
        </p:nvSpPr>
        <p:spPr bwMode="auto">
          <a:xfrm>
            <a:off x="4953000" y="4302125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Grants.gov and/or </a:t>
            </a:r>
            <a:r>
              <a:rPr lang="en-US" b="1" dirty="0" err="1">
                <a:solidFill>
                  <a:srgbClr val="FF0000"/>
                </a:solidFill>
              </a:rPr>
              <a:t>eRA</a:t>
            </a:r>
            <a:r>
              <a:rPr lang="en-US" b="1" dirty="0">
                <a:solidFill>
                  <a:srgbClr val="FF0000"/>
                </a:solidFill>
              </a:rPr>
              <a:t> Commons problems!!</a:t>
            </a:r>
          </a:p>
        </p:txBody>
      </p:sp>
      <p:sp>
        <p:nvSpPr>
          <p:cNvPr id="54330" name="Freeform 58"/>
          <p:cNvSpPr>
            <a:spLocks/>
          </p:cNvSpPr>
          <p:nvPr/>
        </p:nvSpPr>
        <p:spPr bwMode="auto">
          <a:xfrm rot="-2623570">
            <a:off x="2057400" y="685800"/>
            <a:ext cx="990600" cy="1447800"/>
          </a:xfrm>
          <a:custGeom>
            <a:avLst/>
            <a:gdLst>
              <a:gd name="T0" fmla="*/ 265500094 w 3696"/>
              <a:gd name="T1" fmla="*/ 855561003 h 1680"/>
              <a:gd name="T2" fmla="*/ 117233867 w 3696"/>
              <a:gd name="T3" fmla="*/ 1105099817 h 1680"/>
              <a:gd name="T4" fmla="*/ 0 w 3696"/>
              <a:gd name="T5" fmla="*/ 0 h 1680"/>
              <a:gd name="T6" fmla="*/ 0 60000 65536"/>
              <a:gd name="T7" fmla="*/ 0 60000 65536"/>
              <a:gd name="T8" fmla="*/ 0 60000 65536"/>
              <a:gd name="T9" fmla="*/ 0 w 3696"/>
              <a:gd name="T10" fmla="*/ 0 h 1680"/>
              <a:gd name="T11" fmla="*/ 3696 w 3696"/>
              <a:gd name="T12" fmla="*/ 1680 h 1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6" h="1680">
                <a:moveTo>
                  <a:pt x="3696" y="1152"/>
                </a:moveTo>
                <a:cubicBezTo>
                  <a:pt x="2972" y="1416"/>
                  <a:pt x="2248" y="1680"/>
                  <a:pt x="1632" y="1488"/>
                </a:cubicBezTo>
                <a:cubicBezTo>
                  <a:pt x="1016" y="1296"/>
                  <a:pt x="508" y="648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Text Box 59"/>
          <p:cNvSpPr txBox="1">
            <a:spLocks noChangeArrowheads="1"/>
          </p:cNvSpPr>
          <p:nvPr/>
        </p:nvSpPr>
        <p:spPr bwMode="auto">
          <a:xfrm>
            <a:off x="5257800" y="2362200"/>
            <a:ext cx="2286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Protocol, budget, or other errors</a:t>
            </a:r>
          </a:p>
        </p:txBody>
      </p:sp>
      <p:sp>
        <p:nvSpPr>
          <p:cNvPr id="54335" name="Rectangle 63"/>
          <p:cNvSpPr>
            <a:spLocks noChangeArrowheads="1"/>
          </p:cNvSpPr>
          <p:nvPr/>
        </p:nvSpPr>
        <p:spPr bwMode="auto">
          <a:xfrm>
            <a:off x="381000" y="2819400"/>
            <a:ext cx="4572000" cy="1616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Principal Investigator (Fellow)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Faculty Mentor (Sponsor)</a:t>
            </a:r>
          </a:p>
          <a:p>
            <a:pPr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Dept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Administrator &amp; Chair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Dean’s Office</a:t>
            </a:r>
          </a:p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Research &amp;</a:t>
            </a:r>
            <a:r>
              <a:rPr lang="en-US" dirty="0"/>
              <a:t>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Sponsored Programs</a:t>
            </a:r>
          </a:p>
        </p:txBody>
      </p:sp>
      <p:sp>
        <p:nvSpPr>
          <p:cNvPr id="54336" name="Text Box 64"/>
          <p:cNvSpPr txBox="1">
            <a:spLocks noChangeArrowheads="1"/>
          </p:cNvSpPr>
          <p:nvPr/>
        </p:nvSpPr>
        <p:spPr bwMode="auto">
          <a:xfrm>
            <a:off x="1279525" y="4843463"/>
            <a:ext cx="262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Start Early!</a:t>
            </a:r>
          </a:p>
        </p:txBody>
      </p:sp>
    </p:spTree>
    <p:extLst>
      <p:ext uri="{BB962C8B-B14F-4D97-AF65-F5344CB8AC3E}">
        <p14:creationId xmlns:p14="http://schemas.microsoft.com/office/powerpoint/2010/main" val="578374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28600"/>
            <a:ext cx="6781800" cy="1600200"/>
          </a:xfrm>
        </p:spPr>
        <p:txBody>
          <a:bodyPr/>
          <a:lstStyle/>
          <a:p>
            <a:r>
              <a:rPr lang="en-US" dirty="0" smtClean="0"/>
              <a:t>NIH Fellowships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81200"/>
            <a:ext cx="75438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See handout-NIH Ruth L. </a:t>
            </a:r>
            <a:r>
              <a:rPr lang="en-US" dirty="0" err="1" smtClean="0"/>
              <a:t>Kirschstein</a:t>
            </a:r>
            <a:r>
              <a:rPr lang="en-US" dirty="0" smtClean="0"/>
              <a:t> National Research Service Awards (NRSA) </a:t>
            </a:r>
          </a:p>
          <a:p>
            <a:r>
              <a:rPr lang="en-US" dirty="0" smtClean="0"/>
              <a:t>SF424 </a:t>
            </a:r>
            <a:r>
              <a:rPr lang="en-US" dirty="0"/>
              <a:t>Fellowship Guide: </a:t>
            </a:r>
            <a:r>
              <a:rPr lang="en-US" dirty="0" smtClean="0"/>
              <a:t>grants.nih.gov/grants/funding/424/SF424_RR_Guide_Fellowship_VerC.pdf</a:t>
            </a:r>
            <a:endParaRPr lang="en-US" dirty="0"/>
          </a:p>
          <a:p>
            <a:r>
              <a:rPr lang="en-US" dirty="0"/>
              <a:t>Fellowship </a:t>
            </a:r>
            <a:r>
              <a:rPr lang="en-US" dirty="0" smtClean="0"/>
              <a:t>Parent Announcements</a:t>
            </a:r>
          </a:p>
          <a:p>
            <a:pPr lvl="1"/>
            <a:r>
              <a:rPr lang="en-US" dirty="0" smtClean="0"/>
              <a:t>PA-14-147 (F31, </a:t>
            </a:r>
            <a:r>
              <a:rPr lang="en-US" dirty="0" err="1" smtClean="0"/>
              <a:t>Predocs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PA-14-148 (F31, </a:t>
            </a:r>
            <a:r>
              <a:rPr lang="en-US" dirty="0" err="1" smtClean="0"/>
              <a:t>Predoc</a:t>
            </a:r>
            <a:r>
              <a:rPr lang="en-US" dirty="0" smtClean="0"/>
              <a:t> Diversity)</a:t>
            </a:r>
          </a:p>
          <a:p>
            <a:pPr lvl="1"/>
            <a:r>
              <a:rPr lang="en-US" dirty="0" smtClean="0"/>
              <a:t>PA-14-149 (F32, Postdocs)</a:t>
            </a:r>
          </a:p>
          <a:p>
            <a:pPr lvl="1"/>
            <a:r>
              <a:rPr lang="en-US" dirty="0" smtClean="0"/>
              <a:t>PA-14-150 (F30, MD/PhD or Other Dual-Doctoral Degree)</a:t>
            </a:r>
          </a:p>
          <a:p>
            <a:r>
              <a:rPr lang="en-US" dirty="0" smtClean="0"/>
              <a:t>Who is eligible</a:t>
            </a:r>
          </a:p>
          <a:p>
            <a:pPr lvl="1"/>
            <a:r>
              <a:rPr lang="en-US" dirty="0" smtClean="0"/>
              <a:t>US Citizens</a:t>
            </a:r>
          </a:p>
          <a:p>
            <a:pPr lvl="1"/>
            <a:r>
              <a:rPr lang="en-US" dirty="0" smtClean="0"/>
              <a:t>Permanent residents of the US</a:t>
            </a:r>
          </a:p>
          <a:p>
            <a:r>
              <a:rPr lang="en-US" dirty="0" smtClean="0"/>
              <a:t>What they pay for (see sample budget)</a:t>
            </a:r>
          </a:p>
          <a:p>
            <a:pPr lvl="1"/>
            <a:r>
              <a:rPr lang="en-US" dirty="0" smtClean="0"/>
              <a:t>Stipend (NIH pre-determined levels)</a:t>
            </a:r>
          </a:p>
          <a:p>
            <a:pPr lvl="1"/>
            <a:r>
              <a:rPr lang="en-US" dirty="0" smtClean="0"/>
              <a:t>Health Insurance</a:t>
            </a:r>
          </a:p>
          <a:p>
            <a:pPr lvl="1"/>
            <a:r>
              <a:rPr lang="en-US" dirty="0" smtClean="0"/>
              <a:t>Tuition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179</TotalTime>
  <Words>1186</Words>
  <Application>Microsoft Office PowerPoint</Application>
  <PresentationFormat>On-screen Show (4:3)</PresentationFormat>
  <Paragraphs>192</Paragraphs>
  <Slides>21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Impact</vt:lpstr>
      <vt:lpstr>Times New Roman</vt:lpstr>
      <vt:lpstr>Wingdings</vt:lpstr>
      <vt:lpstr>Newsprint</vt:lpstr>
      <vt:lpstr>Clip</vt:lpstr>
      <vt:lpstr>NIH Fellowships – Tips and Tricks for the Forms and Application Process</vt:lpstr>
      <vt:lpstr>Topics to be Covered</vt:lpstr>
      <vt:lpstr>A Few Definitions</vt:lpstr>
      <vt:lpstr>A Few Definitions</vt:lpstr>
      <vt:lpstr>Checklist and Timeline</vt:lpstr>
      <vt:lpstr>Checklist and Timeline</vt:lpstr>
      <vt:lpstr>Checklist and Timeline</vt:lpstr>
      <vt:lpstr>PowerPoint Presentation</vt:lpstr>
      <vt:lpstr>NIH Fellowships</vt:lpstr>
      <vt:lpstr>Parts of an NIH NRSA</vt:lpstr>
      <vt:lpstr>Review Criteria</vt:lpstr>
      <vt:lpstr>Science Sections</vt:lpstr>
      <vt:lpstr>Research Strategy</vt:lpstr>
      <vt:lpstr>Research Strategy, Cont.</vt:lpstr>
      <vt:lpstr>Research Strategy, Cont.</vt:lpstr>
      <vt:lpstr>Letters of Reference</vt:lpstr>
      <vt:lpstr>PowerPoint Presentation</vt:lpstr>
      <vt:lpstr>Additional Resources</vt:lpstr>
      <vt:lpstr>Important Points to remember:</vt:lpstr>
      <vt:lpstr>If awarded…</vt:lpstr>
      <vt:lpstr>Questions or Assistance?</vt:lpstr>
    </vt:vector>
  </TitlesOfParts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Fellowships – Tips and Tricks for the Forms and Application Process</dc:title>
  <dc:creator>CALS Research Division</dc:creator>
  <cp:lastModifiedBy>Melanie Hebl</cp:lastModifiedBy>
  <cp:revision>27</cp:revision>
  <cp:lastPrinted>2014-10-23T16:53:31Z</cp:lastPrinted>
  <dcterms:created xsi:type="dcterms:W3CDTF">2014-10-23T14:37:55Z</dcterms:created>
  <dcterms:modified xsi:type="dcterms:W3CDTF">2016-04-19T20:32:26Z</dcterms:modified>
</cp:coreProperties>
</file>