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9"/>
  </p:notesMasterIdLst>
  <p:handoutMasterIdLst>
    <p:handoutMasterId r:id="rId70"/>
  </p:handoutMasterIdLst>
  <p:sldIdLst>
    <p:sldId id="256" r:id="rId2"/>
    <p:sldId id="257" r:id="rId3"/>
    <p:sldId id="258" r:id="rId4"/>
    <p:sldId id="309" r:id="rId5"/>
    <p:sldId id="259" r:id="rId6"/>
    <p:sldId id="311" r:id="rId7"/>
    <p:sldId id="285" r:id="rId8"/>
    <p:sldId id="302" r:id="rId9"/>
    <p:sldId id="301" r:id="rId10"/>
    <p:sldId id="312" r:id="rId11"/>
    <p:sldId id="300" r:id="rId12"/>
    <p:sldId id="299" r:id="rId13"/>
    <p:sldId id="298" r:id="rId14"/>
    <p:sldId id="313" r:id="rId15"/>
    <p:sldId id="297" r:id="rId16"/>
    <p:sldId id="296" r:id="rId17"/>
    <p:sldId id="306" r:id="rId18"/>
    <p:sldId id="314" r:id="rId19"/>
    <p:sldId id="310" r:id="rId20"/>
    <p:sldId id="295" r:id="rId21"/>
    <p:sldId id="335" r:id="rId22"/>
    <p:sldId id="330" r:id="rId23"/>
    <p:sldId id="331" r:id="rId24"/>
    <p:sldId id="332" r:id="rId25"/>
    <p:sldId id="333" r:id="rId26"/>
    <p:sldId id="334" r:id="rId27"/>
    <p:sldId id="336" r:id="rId28"/>
    <p:sldId id="337" r:id="rId29"/>
    <p:sldId id="338" r:id="rId30"/>
    <p:sldId id="339" r:id="rId31"/>
    <p:sldId id="340" r:id="rId32"/>
    <p:sldId id="282" r:id="rId33"/>
    <p:sldId id="281" r:id="rId34"/>
    <p:sldId id="280" r:id="rId35"/>
    <p:sldId id="279" r:id="rId36"/>
    <p:sldId id="275" r:id="rId37"/>
    <p:sldId id="274" r:id="rId38"/>
    <p:sldId id="273" r:id="rId39"/>
    <p:sldId id="272" r:id="rId40"/>
    <p:sldId id="271" r:id="rId41"/>
    <p:sldId id="270" r:id="rId42"/>
    <p:sldId id="268" r:id="rId43"/>
    <p:sldId id="269" r:id="rId44"/>
    <p:sldId id="315" r:id="rId45"/>
    <p:sldId id="267" r:id="rId46"/>
    <p:sldId id="322" r:id="rId47"/>
    <p:sldId id="323" r:id="rId48"/>
    <p:sldId id="324" r:id="rId49"/>
    <p:sldId id="266" r:id="rId50"/>
    <p:sldId id="320" r:id="rId51"/>
    <p:sldId id="341" r:id="rId52"/>
    <p:sldId id="327" r:id="rId53"/>
    <p:sldId id="265" r:id="rId54"/>
    <p:sldId id="328" r:id="rId55"/>
    <p:sldId id="326" r:id="rId56"/>
    <p:sldId id="305" r:id="rId57"/>
    <p:sldId id="325" r:id="rId58"/>
    <p:sldId id="264" r:id="rId59"/>
    <p:sldId id="321" r:id="rId60"/>
    <p:sldId id="317" r:id="rId61"/>
    <p:sldId id="263" r:id="rId62"/>
    <p:sldId id="318" r:id="rId63"/>
    <p:sldId id="308" r:id="rId64"/>
    <p:sldId id="319" r:id="rId65"/>
    <p:sldId id="261" r:id="rId66"/>
    <p:sldId id="307" r:id="rId67"/>
    <p:sldId id="262" r:id="rId68"/>
  </p:sldIdLst>
  <p:sldSz cx="9144000" cy="6858000" type="screen4x3"/>
  <p:notesSz cx="7010400" cy="9296400"/>
  <p:embeddedFontLst>
    <p:embeddedFont>
      <p:font typeface="Friz Quadrata" panose="020B0604020202020204"/>
      <p:regular r:id="rId71"/>
    </p:embeddedFont>
    <p:embeddedFont>
      <p:font typeface="Times" panose="02020603050405020304" pitchFamily="18" charset="0"/>
      <p:regular r:id="rId72"/>
      <p:bold r:id="rId73"/>
      <p:italic r:id="rId74"/>
      <p:boldItalic r:id="rId75"/>
    </p:embeddedFont>
    <p:embeddedFont>
      <p:font typeface="Verdana" panose="020B0604030504040204" pitchFamily="34" charset="0"/>
      <p:regular r:id="rId76"/>
      <p:bold r:id="rId77"/>
      <p:italic r:id="rId78"/>
      <p:boldItalic r:id="rId79"/>
    </p:embeddedFont>
    <p:embeddedFont>
      <p:font typeface="Calibri" panose="020F0502020204030204" pitchFamily="34" charset="0"/>
      <p:regular r:id="rId80"/>
      <p:bold r:id="rId81"/>
      <p:italic r:id="rId82"/>
      <p:boldItalic r:id="rId8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59" autoAdjust="0"/>
    <p:restoredTop sz="80979" autoAdjust="0"/>
  </p:normalViewPr>
  <p:slideViewPr>
    <p:cSldViewPr>
      <p:cViewPr varScale="1">
        <p:scale>
          <a:sx n="60" d="100"/>
          <a:sy n="60" d="100"/>
        </p:scale>
        <p:origin x="1230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77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6.fntdata"/><Relationship Id="rId7" Type="http://schemas.openxmlformats.org/officeDocument/2006/relationships/slide" Target="slides/slide6.xml"/><Relationship Id="rId71" Type="http://schemas.openxmlformats.org/officeDocument/2006/relationships/font" Target="fonts/font1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1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2C6B0A-E748-40F1-AB27-CB5F271CA8E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4EF3F21-5807-4300-A838-9E058E77E1EB}">
      <dgm:prSet phldrT="[Text]"/>
      <dgm:spPr/>
      <dgm:t>
        <a:bodyPr/>
        <a:lstStyle/>
        <a:p>
          <a:r>
            <a:rPr lang="en-US" dirty="0" smtClean="0"/>
            <a:t>Commitment Proposed</a:t>
          </a:r>
          <a:endParaRPr lang="en-US" dirty="0"/>
        </a:p>
      </dgm:t>
    </dgm:pt>
    <dgm:pt modelId="{2801529C-7956-45A5-96A4-D09CAA36A473}" type="parTrans" cxnId="{4951E5E5-373B-402C-8CA2-8EE8881CCBCD}">
      <dgm:prSet/>
      <dgm:spPr/>
      <dgm:t>
        <a:bodyPr/>
        <a:lstStyle/>
        <a:p>
          <a:endParaRPr lang="en-US"/>
        </a:p>
      </dgm:t>
    </dgm:pt>
    <dgm:pt modelId="{D2392775-20C5-4D62-B35C-62AF00ABAA6A}" type="sibTrans" cxnId="{4951E5E5-373B-402C-8CA2-8EE8881CCBCD}">
      <dgm:prSet/>
      <dgm:spPr/>
      <dgm:t>
        <a:bodyPr/>
        <a:lstStyle/>
        <a:p>
          <a:endParaRPr lang="en-US"/>
        </a:p>
      </dgm:t>
    </dgm:pt>
    <dgm:pt modelId="{B13DBA3D-C021-4427-AFAF-7B39D5B66EF3}">
      <dgm:prSet phldrT="[Text]"/>
      <dgm:spPr/>
      <dgm:t>
        <a:bodyPr/>
        <a:lstStyle/>
        <a:p>
          <a:r>
            <a:rPr lang="en-US" dirty="0" smtClean="0"/>
            <a:t>Commitment Awarded</a:t>
          </a:r>
          <a:endParaRPr lang="en-US" dirty="0"/>
        </a:p>
      </dgm:t>
    </dgm:pt>
    <dgm:pt modelId="{63089087-3023-4C4D-A54D-C11701BAAE84}" type="parTrans" cxnId="{ECFA95C4-9998-42E3-B9EF-4DA0FE89FF57}">
      <dgm:prSet/>
      <dgm:spPr/>
      <dgm:t>
        <a:bodyPr/>
        <a:lstStyle/>
        <a:p>
          <a:endParaRPr lang="en-US"/>
        </a:p>
      </dgm:t>
    </dgm:pt>
    <dgm:pt modelId="{6BCB7FC7-CDD6-4AD4-8C39-A9A673B91DD4}" type="sibTrans" cxnId="{ECFA95C4-9998-42E3-B9EF-4DA0FE89FF57}">
      <dgm:prSet/>
      <dgm:spPr/>
      <dgm:t>
        <a:bodyPr/>
        <a:lstStyle/>
        <a:p>
          <a:endParaRPr lang="en-US"/>
        </a:p>
      </dgm:t>
    </dgm:pt>
    <dgm:pt modelId="{6B9292C7-06E3-480D-AEB7-5B67555936FB}">
      <dgm:prSet phldrT="[Text]"/>
      <dgm:spPr/>
      <dgm:t>
        <a:bodyPr/>
        <a:lstStyle/>
        <a:p>
          <a:r>
            <a:rPr lang="en-US" dirty="0" smtClean="0"/>
            <a:t>WISPER</a:t>
          </a:r>
          <a:endParaRPr lang="en-US" dirty="0"/>
        </a:p>
      </dgm:t>
    </dgm:pt>
    <dgm:pt modelId="{93349000-23FF-4D35-A020-20ABED8FFB22}" type="parTrans" cxnId="{F64901DA-5216-49F7-BD80-8770D5962009}">
      <dgm:prSet/>
      <dgm:spPr/>
      <dgm:t>
        <a:bodyPr/>
        <a:lstStyle/>
        <a:p>
          <a:endParaRPr lang="en-US"/>
        </a:p>
      </dgm:t>
    </dgm:pt>
    <dgm:pt modelId="{7949B9B6-75AD-4DA3-B833-3D7BF69ECB80}" type="sibTrans" cxnId="{F64901DA-5216-49F7-BD80-8770D5962009}">
      <dgm:prSet/>
      <dgm:spPr/>
      <dgm:t>
        <a:bodyPr/>
        <a:lstStyle/>
        <a:p>
          <a:endParaRPr lang="en-US"/>
        </a:p>
      </dgm:t>
    </dgm:pt>
    <dgm:pt modelId="{4ED9F2D1-56F5-4F6F-816B-493DCFDC4E5B}">
      <dgm:prSet phldrT="[Text]"/>
      <dgm:spPr/>
      <dgm:t>
        <a:bodyPr/>
        <a:lstStyle/>
        <a:p>
          <a:r>
            <a:rPr lang="en-US" dirty="0" smtClean="0"/>
            <a:t>SFS Commitment Management</a:t>
          </a:r>
          <a:endParaRPr lang="en-US" dirty="0"/>
        </a:p>
      </dgm:t>
    </dgm:pt>
    <dgm:pt modelId="{56EAD1A6-D144-4FF4-9B67-3BDAE1B32DE1}" type="parTrans" cxnId="{17DA3991-C872-4549-BA6D-F67B3800D40D}">
      <dgm:prSet/>
      <dgm:spPr/>
      <dgm:t>
        <a:bodyPr/>
        <a:lstStyle/>
        <a:p>
          <a:endParaRPr lang="en-US"/>
        </a:p>
      </dgm:t>
    </dgm:pt>
    <dgm:pt modelId="{7B9D59F6-7C60-4F26-B977-F7D15584AE48}" type="sibTrans" cxnId="{17DA3991-C872-4549-BA6D-F67B3800D40D}">
      <dgm:prSet/>
      <dgm:spPr/>
      <dgm:t>
        <a:bodyPr/>
        <a:lstStyle/>
        <a:p>
          <a:endParaRPr lang="en-US"/>
        </a:p>
      </dgm:t>
    </dgm:pt>
    <dgm:pt modelId="{342D1151-4614-4941-AB57-94FA3E4D0A7F}">
      <dgm:prSet phldrT="[Text]"/>
      <dgm:spPr/>
      <dgm:t>
        <a:bodyPr/>
        <a:lstStyle/>
        <a:p>
          <a:r>
            <a:rPr lang="en-US" dirty="0" smtClean="0"/>
            <a:t>ECRT</a:t>
          </a:r>
          <a:endParaRPr lang="en-US" dirty="0"/>
        </a:p>
      </dgm:t>
    </dgm:pt>
    <dgm:pt modelId="{2167DDE0-6506-4552-83ED-9A9FDE33BF02}" type="parTrans" cxnId="{C84DC189-9119-4D2A-9EE0-CC116F63F876}">
      <dgm:prSet/>
      <dgm:spPr/>
      <dgm:t>
        <a:bodyPr/>
        <a:lstStyle/>
        <a:p>
          <a:endParaRPr lang="en-US"/>
        </a:p>
      </dgm:t>
    </dgm:pt>
    <dgm:pt modelId="{4EFEDE7B-2680-4184-9293-D93EED60F822}" type="sibTrans" cxnId="{C84DC189-9119-4D2A-9EE0-CC116F63F876}">
      <dgm:prSet/>
      <dgm:spPr/>
      <dgm:t>
        <a:bodyPr/>
        <a:lstStyle/>
        <a:p>
          <a:endParaRPr lang="en-US"/>
        </a:p>
      </dgm:t>
    </dgm:pt>
    <dgm:pt modelId="{7D47449F-DDA9-4360-827E-FE9C4ED6F96A}" type="pres">
      <dgm:prSet presAssocID="{B52C6B0A-E748-40F1-AB27-CB5F271CA8E9}" presName="Name0" presStyleCnt="0">
        <dgm:presLayoutVars>
          <dgm:dir/>
          <dgm:resizeHandles val="exact"/>
        </dgm:presLayoutVars>
      </dgm:prSet>
      <dgm:spPr/>
    </dgm:pt>
    <dgm:pt modelId="{B0FBBFD0-866D-4D05-9CD4-A14025D0CBAC}" type="pres">
      <dgm:prSet presAssocID="{74EF3F21-5807-4300-A838-9E058E77E1E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16133-B55A-4BBD-A491-55DAB459553C}" type="pres">
      <dgm:prSet presAssocID="{D2392775-20C5-4D62-B35C-62AF00ABAA6A}" presName="sibTrans" presStyleLbl="sibTrans2D1" presStyleIdx="0" presStyleCnt="4"/>
      <dgm:spPr/>
      <dgm:t>
        <a:bodyPr/>
        <a:lstStyle/>
        <a:p>
          <a:endParaRPr lang="en-US"/>
        </a:p>
      </dgm:t>
    </dgm:pt>
    <dgm:pt modelId="{4C61EE4B-9583-4845-92A7-A3D85277795B}" type="pres">
      <dgm:prSet presAssocID="{D2392775-20C5-4D62-B35C-62AF00ABAA6A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906AC8EE-3303-45CB-B977-1B77690D489A}" type="pres">
      <dgm:prSet presAssocID="{B13DBA3D-C021-4427-AFAF-7B39D5B66EF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2AC70-A40C-454F-8E50-1888F81B7FBC}" type="pres">
      <dgm:prSet presAssocID="{6BCB7FC7-CDD6-4AD4-8C39-A9A673B91DD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9C539FF-8620-40CF-8DAF-867868F47970}" type="pres">
      <dgm:prSet presAssocID="{6BCB7FC7-CDD6-4AD4-8C39-A9A673B91DD4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ADD2FB6-5FAF-411F-B43D-88B6BFFFD7F4}" type="pres">
      <dgm:prSet presAssocID="{6B9292C7-06E3-480D-AEB7-5B67555936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FF191E-CA2A-4CA0-B0E2-3077947C0C84}" type="pres">
      <dgm:prSet presAssocID="{7949B9B6-75AD-4DA3-B833-3D7BF69ECB80}" presName="sibTrans" presStyleLbl="sibTrans2D1" presStyleIdx="2" presStyleCnt="4"/>
      <dgm:spPr/>
      <dgm:t>
        <a:bodyPr/>
        <a:lstStyle/>
        <a:p>
          <a:endParaRPr lang="en-US"/>
        </a:p>
      </dgm:t>
    </dgm:pt>
    <dgm:pt modelId="{EB5A3B46-DE27-4617-9590-E79D25CBF6CB}" type="pres">
      <dgm:prSet presAssocID="{7949B9B6-75AD-4DA3-B833-3D7BF69ECB80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AE703016-AB05-4B45-9531-A54AE53586F0}" type="pres">
      <dgm:prSet presAssocID="{4ED9F2D1-56F5-4F6F-816B-493DCFDC4E5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EE77D-72EA-4A55-A593-1A74EC6EFF31}" type="pres">
      <dgm:prSet presAssocID="{7B9D59F6-7C60-4F26-B977-F7D15584AE48}" presName="sibTrans" presStyleLbl="sibTrans2D1" presStyleIdx="3" presStyleCnt="4"/>
      <dgm:spPr/>
      <dgm:t>
        <a:bodyPr/>
        <a:lstStyle/>
        <a:p>
          <a:endParaRPr lang="en-US"/>
        </a:p>
      </dgm:t>
    </dgm:pt>
    <dgm:pt modelId="{D82D9E3F-4EE0-49C9-B31F-9AC8E8CF9574}" type="pres">
      <dgm:prSet presAssocID="{7B9D59F6-7C60-4F26-B977-F7D15584AE48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8F50C1D3-5DE0-4115-8AB8-BAD68C8BEA1D}" type="pres">
      <dgm:prSet presAssocID="{342D1151-4614-4941-AB57-94FA3E4D0A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4901DA-5216-49F7-BD80-8770D5962009}" srcId="{B52C6B0A-E748-40F1-AB27-CB5F271CA8E9}" destId="{6B9292C7-06E3-480D-AEB7-5B67555936FB}" srcOrd="2" destOrd="0" parTransId="{93349000-23FF-4D35-A020-20ABED8FFB22}" sibTransId="{7949B9B6-75AD-4DA3-B833-3D7BF69ECB80}"/>
    <dgm:cxn modelId="{0CFB7716-CF8B-43C2-88EC-9FCBFD097598}" type="presOf" srcId="{7949B9B6-75AD-4DA3-B833-3D7BF69ECB80}" destId="{EB5A3B46-DE27-4617-9590-E79D25CBF6CB}" srcOrd="1" destOrd="0" presId="urn:microsoft.com/office/officeart/2005/8/layout/process1"/>
    <dgm:cxn modelId="{C84DC189-9119-4D2A-9EE0-CC116F63F876}" srcId="{B52C6B0A-E748-40F1-AB27-CB5F271CA8E9}" destId="{342D1151-4614-4941-AB57-94FA3E4D0A7F}" srcOrd="4" destOrd="0" parTransId="{2167DDE0-6506-4552-83ED-9A9FDE33BF02}" sibTransId="{4EFEDE7B-2680-4184-9293-D93EED60F822}"/>
    <dgm:cxn modelId="{AD05763D-5E7B-4DF9-9F06-FFED31DA1B51}" type="presOf" srcId="{74EF3F21-5807-4300-A838-9E058E77E1EB}" destId="{B0FBBFD0-866D-4D05-9CD4-A14025D0CBAC}" srcOrd="0" destOrd="0" presId="urn:microsoft.com/office/officeart/2005/8/layout/process1"/>
    <dgm:cxn modelId="{36CCE427-EBBA-4668-92FA-C3F649DE2814}" type="presOf" srcId="{B13DBA3D-C021-4427-AFAF-7B39D5B66EF3}" destId="{906AC8EE-3303-45CB-B977-1B77690D489A}" srcOrd="0" destOrd="0" presId="urn:microsoft.com/office/officeart/2005/8/layout/process1"/>
    <dgm:cxn modelId="{01A550CE-D2A1-440A-97A6-B27BCA585747}" type="presOf" srcId="{6BCB7FC7-CDD6-4AD4-8C39-A9A673B91DD4}" destId="{AA02AC70-A40C-454F-8E50-1888F81B7FBC}" srcOrd="0" destOrd="0" presId="urn:microsoft.com/office/officeart/2005/8/layout/process1"/>
    <dgm:cxn modelId="{F6DF39D5-DCDD-4D67-AEAA-DF3C42C04D61}" type="presOf" srcId="{6BCB7FC7-CDD6-4AD4-8C39-A9A673B91DD4}" destId="{B9C539FF-8620-40CF-8DAF-867868F47970}" srcOrd="1" destOrd="0" presId="urn:microsoft.com/office/officeart/2005/8/layout/process1"/>
    <dgm:cxn modelId="{56811B44-51B8-439B-8802-FCECD2D32AD1}" type="presOf" srcId="{7949B9B6-75AD-4DA3-B833-3D7BF69ECB80}" destId="{31FF191E-CA2A-4CA0-B0E2-3077947C0C84}" srcOrd="0" destOrd="0" presId="urn:microsoft.com/office/officeart/2005/8/layout/process1"/>
    <dgm:cxn modelId="{C33805C8-A112-4904-982D-8C433A3C3313}" type="presOf" srcId="{6B9292C7-06E3-480D-AEB7-5B67555936FB}" destId="{AADD2FB6-5FAF-411F-B43D-88B6BFFFD7F4}" srcOrd="0" destOrd="0" presId="urn:microsoft.com/office/officeart/2005/8/layout/process1"/>
    <dgm:cxn modelId="{949F1C16-5F96-4D63-96E6-CE7338FC9C5C}" type="presOf" srcId="{4ED9F2D1-56F5-4F6F-816B-493DCFDC4E5B}" destId="{AE703016-AB05-4B45-9531-A54AE53586F0}" srcOrd="0" destOrd="0" presId="urn:microsoft.com/office/officeart/2005/8/layout/process1"/>
    <dgm:cxn modelId="{BA94EFBF-E236-47B3-A4D3-2D2B2A8B1CCC}" type="presOf" srcId="{D2392775-20C5-4D62-B35C-62AF00ABAA6A}" destId="{4C61EE4B-9583-4845-92A7-A3D85277795B}" srcOrd="1" destOrd="0" presId="urn:microsoft.com/office/officeart/2005/8/layout/process1"/>
    <dgm:cxn modelId="{4951E5E5-373B-402C-8CA2-8EE8881CCBCD}" srcId="{B52C6B0A-E748-40F1-AB27-CB5F271CA8E9}" destId="{74EF3F21-5807-4300-A838-9E058E77E1EB}" srcOrd="0" destOrd="0" parTransId="{2801529C-7956-45A5-96A4-D09CAA36A473}" sibTransId="{D2392775-20C5-4D62-B35C-62AF00ABAA6A}"/>
    <dgm:cxn modelId="{17DA3991-C872-4549-BA6D-F67B3800D40D}" srcId="{B52C6B0A-E748-40F1-AB27-CB5F271CA8E9}" destId="{4ED9F2D1-56F5-4F6F-816B-493DCFDC4E5B}" srcOrd="3" destOrd="0" parTransId="{56EAD1A6-D144-4FF4-9B67-3BDAE1B32DE1}" sibTransId="{7B9D59F6-7C60-4F26-B977-F7D15584AE48}"/>
    <dgm:cxn modelId="{7F006689-7E26-4993-B657-D32900896E51}" type="presOf" srcId="{7B9D59F6-7C60-4F26-B977-F7D15584AE48}" destId="{D82D9E3F-4EE0-49C9-B31F-9AC8E8CF9574}" srcOrd="1" destOrd="0" presId="urn:microsoft.com/office/officeart/2005/8/layout/process1"/>
    <dgm:cxn modelId="{FA33AF4A-1C62-47D0-AA7F-3FE8B92CB655}" type="presOf" srcId="{342D1151-4614-4941-AB57-94FA3E4D0A7F}" destId="{8F50C1D3-5DE0-4115-8AB8-BAD68C8BEA1D}" srcOrd="0" destOrd="0" presId="urn:microsoft.com/office/officeart/2005/8/layout/process1"/>
    <dgm:cxn modelId="{1F1204DC-ED0D-47EC-8E8B-595B8B53F6F1}" type="presOf" srcId="{B52C6B0A-E748-40F1-AB27-CB5F271CA8E9}" destId="{7D47449F-DDA9-4360-827E-FE9C4ED6F96A}" srcOrd="0" destOrd="0" presId="urn:microsoft.com/office/officeart/2005/8/layout/process1"/>
    <dgm:cxn modelId="{BCE1730A-7D3E-4102-B7E6-07BF15D79C35}" type="presOf" srcId="{7B9D59F6-7C60-4F26-B977-F7D15584AE48}" destId="{A22EE77D-72EA-4A55-A593-1A74EC6EFF31}" srcOrd="0" destOrd="0" presId="urn:microsoft.com/office/officeart/2005/8/layout/process1"/>
    <dgm:cxn modelId="{ECFA95C4-9998-42E3-B9EF-4DA0FE89FF57}" srcId="{B52C6B0A-E748-40F1-AB27-CB5F271CA8E9}" destId="{B13DBA3D-C021-4427-AFAF-7B39D5B66EF3}" srcOrd="1" destOrd="0" parTransId="{63089087-3023-4C4D-A54D-C11701BAAE84}" sibTransId="{6BCB7FC7-CDD6-4AD4-8C39-A9A673B91DD4}"/>
    <dgm:cxn modelId="{9B9402DD-9E4E-468F-90F6-75519353B189}" type="presOf" srcId="{D2392775-20C5-4D62-B35C-62AF00ABAA6A}" destId="{D8516133-B55A-4BBD-A491-55DAB459553C}" srcOrd="0" destOrd="0" presId="urn:microsoft.com/office/officeart/2005/8/layout/process1"/>
    <dgm:cxn modelId="{8840A05B-2401-4C95-9576-1F4012F9D466}" type="presParOf" srcId="{7D47449F-DDA9-4360-827E-FE9C4ED6F96A}" destId="{B0FBBFD0-866D-4D05-9CD4-A14025D0CBAC}" srcOrd="0" destOrd="0" presId="urn:microsoft.com/office/officeart/2005/8/layout/process1"/>
    <dgm:cxn modelId="{B41F3412-311C-4B6C-8E80-458948976440}" type="presParOf" srcId="{7D47449F-DDA9-4360-827E-FE9C4ED6F96A}" destId="{D8516133-B55A-4BBD-A491-55DAB459553C}" srcOrd="1" destOrd="0" presId="urn:microsoft.com/office/officeart/2005/8/layout/process1"/>
    <dgm:cxn modelId="{C837AC39-683A-439A-8817-3DA3D1407A93}" type="presParOf" srcId="{D8516133-B55A-4BBD-A491-55DAB459553C}" destId="{4C61EE4B-9583-4845-92A7-A3D85277795B}" srcOrd="0" destOrd="0" presId="urn:microsoft.com/office/officeart/2005/8/layout/process1"/>
    <dgm:cxn modelId="{01E23F6F-731C-490A-90F2-9FC799E6AC46}" type="presParOf" srcId="{7D47449F-DDA9-4360-827E-FE9C4ED6F96A}" destId="{906AC8EE-3303-45CB-B977-1B77690D489A}" srcOrd="2" destOrd="0" presId="urn:microsoft.com/office/officeart/2005/8/layout/process1"/>
    <dgm:cxn modelId="{C2D3DD66-D4A5-4956-8614-169BC7C03726}" type="presParOf" srcId="{7D47449F-DDA9-4360-827E-FE9C4ED6F96A}" destId="{AA02AC70-A40C-454F-8E50-1888F81B7FBC}" srcOrd="3" destOrd="0" presId="urn:microsoft.com/office/officeart/2005/8/layout/process1"/>
    <dgm:cxn modelId="{9573F7E4-63F7-4946-BA0C-82BA95947CE9}" type="presParOf" srcId="{AA02AC70-A40C-454F-8E50-1888F81B7FBC}" destId="{B9C539FF-8620-40CF-8DAF-867868F47970}" srcOrd="0" destOrd="0" presId="urn:microsoft.com/office/officeart/2005/8/layout/process1"/>
    <dgm:cxn modelId="{85FC2720-80F3-44CD-811E-4729361666AA}" type="presParOf" srcId="{7D47449F-DDA9-4360-827E-FE9C4ED6F96A}" destId="{AADD2FB6-5FAF-411F-B43D-88B6BFFFD7F4}" srcOrd="4" destOrd="0" presId="urn:microsoft.com/office/officeart/2005/8/layout/process1"/>
    <dgm:cxn modelId="{B60E503F-68A9-4949-8B81-5E6A9041A15E}" type="presParOf" srcId="{7D47449F-DDA9-4360-827E-FE9C4ED6F96A}" destId="{31FF191E-CA2A-4CA0-B0E2-3077947C0C84}" srcOrd="5" destOrd="0" presId="urn:microsoft.com/office/officeart/2005/8/layout/process1"/>
    <dgm:cxn modelId="{0141A012-3C49-4FAA-9053-A9060A541DF9}" type="presParOf" srcId="{31FF191E-CA2A-4CA0-B0E2-3077947C0C84}" destId="{EB5A3B46-DE27-4617-9590-E79D25CBF6CB}" srcOrd="0" destOrd="0" presId="urn:microsoft.com/office/officeart/2005/8/layout/process1"/>
    <dgm:cxn modelId="{56EB299B-7499-4F27-BB61-3C5FD6F24866}" type="presParOf" srcId="{7D47449F-DDA9-4360-827E-FE9C4ED6F96A}" destId="{AE703016-AB05-4B45-9531-A54AE53586F0}" srcOrd="6" destOrd="0" presId="urn:microsoft.com/office/officeart/2005/8/layout/process1"/>
    <dgm:cxn modelId="{27B40295-9A9E-4C7A-A405-0B57514E8A6A}" type="presParOf" srcId="{7D47449F-DDA9-4360-827E-FE9C4ED6F96A}" destId="{A22EE77D-72EA-4A55-A593-1A74EC6EFF31}" srcOrd="7" destOrd="0" presId="urn:microsoft.com/office/officeart/2005/8/layout/process1"/>
    <dgm:cxn modelId="{85FB45B0-D0A9-400D-A7A9-8CB3FD5077AB}" type="presParOf" srcId="{A22EE77D-72EA-4A55-A593-1A74EC6EFF31}" destId="{D82D9E3F-4EE0-49C9-B31F-9AC8E8CF9574}" srcOrd="0" destOrd="0" presId="urn:microsoft.com/office/officeart/2005/8/layout/process1"/>
    <dgm:cxn modelId="{00B722DA-25F3-4A21-AE8B-6397B1D978D5}" type="presParOf" srcId="{7D47449F-DDA9-4360-827E-FE9C4ED6F96A}" destId="{8F50C1D3-5DE0-4115-8AB8-BAD68C8BEA1D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FBBFD0-866D-4D05-9CD4-A14025D0CBAC}">
      <dsp:nvSpPr>
        <dsp:cNvPr id="0" name=""/>
        <dsp:cNvSpPr/>
      </dsp:nvSpPr>
      <dsp:spPr>
        <a:xfrm>
          <a:off x="4316" y="2151780"/>
          <a:ext cx="1337964" cy="878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Commitment Proposed</a:t>
          </a:r>
          <a:endParaRPr lang="en-US" sz="1600" kern="1200" dirty="0"/>
        </a:p>
      </dsp:txBody>
      <dsp:txXfrm>
        <a:off x="30033" y="2177497"/>
        <a:ext cx="1286530" cy="826605"/>
      </dsp:txXfrm>
    </dsp:sp>
    <dsp:sp modelId="{D8516133-B55A-4BBD-A491-55DAB459553C}">
      <dsp:nvSpPr>
        <dsp:cNvPr id="0" name=""/>
        <dsp:cNvSpPr/>
      </dsp:nvSpPr>
      <dsp:spPr>
        <a:xfrm>
          <a:off x="1476077" y="2424892"/>
          <a:ext cx="283648" cy="331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476077" y="2491255"/>
        <a:ext cx="198554" cy="199089"/>
      </dsp:txXfrm>
    </dsp:sp>
    <dsp:sp modelId="{906AC8EE-3303-45CB-B977-1B77690D489A}">
      <dsp:nvSpPr>
        <dsp:cNvPr id="0" name=""/>
        <dsp:cNvSpPr/>
      </dsp:nvSpPr>
      <dsp:spPr>
        <a:xfrm>
          <a:off x="1877466" y="2151780"/>
          <a:ext cx="1337964" cy="878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Commitment Awarded</a:t>
          </a:r>
          <a:endParaRPr lang="en-US" sz="1600" kern="1200" dirty="0"/>
        </a:p>
      </dsp:txBody>
      <dsp:txXfrm>
        <a:off x="1903183" y="2177497"/>
        <a:ext cx="1286530" cy="826605"/>
      </dsp:txXfrm>
    </dsp:sp>
    <dsp:sp modelId="{AA02AC70-A40C-454F-8E50-1888F81B7FBC}">
      <dsp:nvSpPr>
        <dsp:cNvPr id="0" name=""/>
        <dsp:cNvSpPr/>
      </dsp:nvSpPr>
      <dsp:spPr>
        <a:xfrm>
          <a:off x="3349228" y="2424892"/>
          <a:ext cx="283648" cy="331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3349228" y="2491255"/>
        <a:ext cx="198554" cy="199089"/>
      </dsp:txXfrm>
    </dsp:sp>
    <dsp:sp modelId="{AADD2FB6-5FAF-411F-B43D-88B6BFFFD7F4}">
      <dsp:nvSpPr>
        <dsp:cNvPr id="0" name=""/>
        <dsp:cNvSpPr/>
      </dsp:nvSpPr>
      <dsp:spPr>
        <a:xfrm>
          <a:off x="3750617" y="2151780"/>
          <a:ext cx="1337964" cy="878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WISPER</a:t>
          </a:r>
          <a:endParaRPr lang="en-US" sz="1600" kern="1200" dirty="0"/>
        </a:p>
      </dsp:txBody>
      <dsp:txXfrm>
        <a:off x="3776334" y="2177497"/>
        <a:ext cx="1286530" cy="826605"/>
      </dsp:txXfrm>
    </dsp:sp>
    <dsp:sp modelId="{31FF191E-CA2A-4CA0-B0E2-3077947C0C84}">
      <dsp:nvSpPr>
        <dsp:cNvPr id="0" name=""/>
        <dsp:cNvSpPr/>
      </dsp:nvSpPr>
      <dsp:spPr>
        <a:xfrm>
          <a:off x="5222378" y="2424892"/>
          <a:ext cx="283648" cy="331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5222378" y="2491255"/>
        <a:ext cx="198554" cy="199089"/>
      </dsp:txXfrm>
    </dsp:sp>
    <dsp:sp modelId="{AE703016-AB05-4B45-9531-A54AE53586F0}">
      <dsp:nvSpPr>
        <dsp:cNvPr id="0" name=""/>
        <dsp:cNvSpPr/>
      </dsp:nvSpPr>
      <dsp:spPr>
        <a:xfrm>
          <a:off x="5623768" y="2151780"/>
          <a:ext cx="1337964" cy="878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SFS Commitment Management</a:t>
          </a:r>
          <a:endParaRPr lang="en-US" sz="1600" kern="1200" dirty="0"/>
        </a:p>
      </dsp:txBody>
      <dsp:txXfrm>
        <a:off x="5649485" y="2177497"/>
        <a:ext cx="1286530" cy="826605"/>
      </dsp:txXfrm>
    </dsp:sp>
    <dsp:sp modelId="{A22EE77D-72EA-4A55-A593-1A74EC6EFF31}">
      <dsp:nvSpPr>
        <dsp:cNvPr id="0" name=""/>
        <dsp:cNvSpPr/>
      </dsp:nvSpPr>
      <dsp:spPr>
        <a:xfrm>
          <a:off x="7095529" y="2424892"/>
          <a:ext cx="283648" cy="3318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7095529" y="2491255"/>
        <a:ext cx="198554" cy="199089"/>
      </dsp:txXfrm>
    </dsp:sp>
    <dsp:sp modelId="{8F50C1D3-5DE0-4115-8AB8-BAD68C8BEA1D}">
      <dsp:nvSpPr>
        <dsp:cNvPr id="0" name=""/>
        <dsp:cNvSpPr/>
      </dsp:nvSpPr>
      <dsp:spPr>
        <a:xfrm>
          <a:off x="7496919" y="2151780"/>
          <a:ext cx="1337964" cy="878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ECRT</a:t>
          </a:r>
          <a:endParaRPr lang="en-US" sz="1600" kern="1200" dirty="0"/>
        </a:p>
      </dsp:txBody>
      <dsp:txXfrm>
        <a:off x="7522636" y="2177497"/>
        <a:ext cx="1286530" cy="8266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83793-2A1C-4DFB-96CA-769E0CC5216D}" type="datetimeFigureOut">
              <a:rPr lang="en-US" smtClean="0"/>
              <a:t>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FFA93-F0D9-42C4-99CB-75B313782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836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D54ED25C-5763-4C90-92C2-9709CAB88847}" type="datetimeFigureOut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DCB599-A3DD-4A38-8ED5-FE8EDB45A7D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10110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61088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8802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2325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6179" indent="-236179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marL="236179" indent="-236179"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1519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7206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This page is the resource for all UW effort information.   Links to Policy, Training, Instructions on how to certify, videos, calendar.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6938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907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7385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641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900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84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78606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70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037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8613" indent="-178613">
              <a:buFont typeface="Arial" panose="020B0604020202020204" pitchFamily="34" charset="0"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7968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48029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altLang="en-US" dirty="0" smtClean="0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48864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801720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775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74480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7182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905016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1176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9440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41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06585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42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886836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43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1956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45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78048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49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813053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52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20832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13320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54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51737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58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8716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021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9023874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1504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737243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726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altLang="en-US" dirty="0" smtClean="0">
                <a:latin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4686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74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788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CB599-A3DD-4A38-8ED5-FE8EDB45A7D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80618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425" y="152400"/>
            <a:ext cx="8131175" cy="11223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BF459-3A54-47A6-8DEE-55938CC20193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16C84-8B71-428B-8D39-D25135634D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79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F6D0-39D0-40C2-BE90-007D1E7D94F7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285FA-D047-4022-804F-76A77482A45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29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FCD7B-2AEB-4DD4-BFBD-5EC6C668380B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5A335C-40E1-4461-B742-1AAAAF04D69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899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A5D95-5C2D-4ED4-AE39-2A0481C659E9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C3FB3-A18D-4EBD-B143-60FE0457DF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219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B3526-F103-4C72-8F8B-24DFBDD5C977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D878F4-D131-47D8-A42D-5E2B2C1277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96733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1524000"/>
            <a:ext cx="5334000" cy="4602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24000"/>
            <a:ext cx="2819400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4413" y="274638"/>
            <a:ext cx="7672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D2DD3-F44A-4DEF-881C-E1DF8F9136F8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7598D9-5212-4F25-9849-F7B13042593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323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600200"/>
            <a:ext cx="5486400" cy="3886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4413" y="274638"/>
            <a:ext cx="767238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4EE34-8429-4E8A-AE57-16FC9A3CAB69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 © 2014 Board of Regents of the University of Wisconsin System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E4606-F96C-428B-98F6-C755C0AA8A1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6648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014413" y="274638"/>
            <a:ext cx="76723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19F0F1-F9BB-4F81-9218-EFB0E2DD9746}" type="datetime1">
              <a:rPr lang="en-US"/>
              <a:pPr>
                <a:defRPr/>
              </a:pPr>
              <a:t>2/28/2018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1700" y="6416675"/>
            <a:ext cx="480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/>
              <a:t>Research and Sponsored Programs, 21 N. Park St., Madison, WI 53715</a:t>
            </a:r>
          </a:p>
          <a:p>
            <a:pPr>
              <a:defRPr/>
            </a:pPr>
            <a:r>
              <a:rPr lang="en-US" dirty="0"/>
              <a:t>© 2014 Board of Regents of the University of Wisconsin System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16675"/>
            <a:ext cx="1295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BB01E44-BF5E-4E59-82A2-B70661475AC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1031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651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iz Quadrata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iz Quadrata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iz Quadrata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Friz Quadrata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p.wisc.edu/awardsetup/exportcontrol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mailto:exportcontrol@grad.wisc.edu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WISPER@rsp.wisc.ed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p.wisc.edu/effo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sp.wisc.edu/awardsetup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sp.wisc.edu/effort/Guidance_Treatment_Effort_Commitments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p.wisc.edu/forms/costshare.pdf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sites.nationalacademies.org/PGA/fdp/PGA_070596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po.gov/fdsys/pkg/FR-2011-08-25/pdf/2011-21633.pdf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rants.nih.gov/grants/policy/coi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sites.nationalacademies.org/PGA/fdp/PGA_070596" TargetMode="Externa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my.gradsch.wisc.edu/coi-rsp/setupListView.pl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hyperlink" Target="https://my.gradsch.wisc.edu/coi-rsp/coiDashboard.pl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p.wisc.edu/awardmgt/subagmts.cfm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sp.wisc.edu/WISPER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WISPER@rsp.wisc.edu" TargetMode="Externa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sp.wisc.edu/effort/lookup/comlookup/index.cfm" TargetMode="External"/><Relationship Id="rId2" Type="http://schemas.openxmlformats.org/officeDocument/2006/relationships/hyperlink" Target="https://www.rsp.wisc.edu/awardset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sp.wisc.edu/effort/uwMadisonEffortPolicyFINAL2007-08-29.pdf" TargetMode="Externa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mailto:Natalie.Benish@wisc.edu" TargetMode="External"/><Relationship Id="rId2" Type="http://schemas.openxmlformats.org/officeDocument/2006/relationships/hyperlink" Target="mailto:Charlie.Giese@wisc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eaward@rsp.wisc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WISPER 201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Award Set Up, Commitments, and Cost Share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955E6CA-5121-4825-BE5E-58771B69779A}" type="slidenum">
              <a:rPr lang="en-US" altLang="en-US">
                <a:solidFill>
                  <a:srgbClr val="898989"/>
                </a:solidFill>
              </a:rPr>
              <a:pPr eaLnBrk="1" hangingPunct="1"/>
              <a:t>1</a:t>
            </a:fld>
            <a:endParaRPr lang="en-US" altLang="en-US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Outgoing 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718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8901"/>
            <a:ext cx="6705600" cy="3924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Protocol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/>
          <a:lstStyle/>
          <a:p>
            <a:pPr marL="398463" indent="-398463" eaLnBrk="1" hangingPunct="1">
              <a:lnSpc>
                <a:spcPct val="90000"/>
              </a:lnSpc>
              <a:buFontTx/>
              <a:buNone/>
            </a:pPr>
            <a:r>
              <a:rPr lang="en-US" altLang="en-US" sz="2800" dirty="0" smtClean="0"/>
              <a:t>Protocol Details</a:t>
            </a: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457200" y="5951537"/>
            <a:ext cx="845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  <a:latin typeface="Times" panose="02020603050405020304" pitchFamily="18" charset="0"/>
              </a:rPr>
              <a:t>For any Compliance question to which you responded yes at proposal stage…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4071415"/>
            <a:ext cx="2389839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99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Protocol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5" name="Text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en-US" sz="2000" dirty="0">
                <a:solidFill>
                  <a:srgbClr val="FF0000"/>
                </a:solidFill>
                <a:effectLst>
                  <a:outerShdw dist="38100" algn="ctr" rotWithShape="0">
                    <a:schemeClr val="bg1"/>
                  </a:outerShdw>
                </a:effectLst>
                <a:latin typeface="Times" panose="02020603050405020304" pitchFamily="18" charset="0"/>
              </a:rPr>
              <a:t>The protocol must be approved &amp; valid. Enter under the </a:t>
            </a:r>
            <a:r>
              <a:rPr lang="en-US" altLang="en-US" sz="2000" dirty="0" smtClean="0">
                <a:solidFill>
                  <a:srgbClr val="FF0000"/>
                </a:solidFill>
                <a:effectLst>
                  <a:outerShdw dist="38100" algn="ctr" rotWithShape="0">
                    <a:schemeClr val="bg1"/>
                  </a:outerShdw>
                </a:effectLst>
                <a:latin typeface="Times" panose="02020603050405020304" pitchFamily="18" charset="0"/>
              </a:rPr>
              <a:t>Details link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dist="38100" algn="ctr" rotWithShape="0">
                    <a:schemeClr val="bg1"/>
                  </a:outerShdw>
                </a:effectLst>
                <a:latin typeface="Times" panose="02020603050405020304" pitchFamily="18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 smtClean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b="1" dirty="0">
              <a:latin typeface="Times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" panose="02020603050405020304" pitchFamily="18" charset="0"/>
              </a:rPr>
              <a:t>For exempt IRB: </a:t>
            </a:r>
            <a:r>
              <a:rPr lang="en-US" altLang="en-US" sz="2000" dirty="0">
                <a:latin typeface="Times" panose="02020603050405020304" pitchFamily="18" charset="0"/>
              </a:rPr>
              <a:t>Check Yes on the General Page. Enter the protocol number, approved status, date approved and expiration date of 12/31/2099.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Times" panose="02020603050405020304" pitchFamily="18" charset="0"/>
              </a:rPr>
              <a:t>For WIRB:  </a:t>
            </a:r>
            <a:r>
              <a:rPr lang="en-US" altLang="en-US" sz="2000" dirty="0">
                <a:latin typeface="Times" panose="02020603050405020304" pitchFamily="18" charset="0"/>
              </a:rPr>
              <a:t>Upload a copy of the approval as an attachment. 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158480"/>
            <a:ext cx="3581400" cy="322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7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Protocol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sz="1400" dirty="0" smtClean="0"/>
          </a:p>
          <a:p>
            <a:pPr marL="457200" lvl="1" indent="0">
              <a:buNone/>
            </a:pPr>
            <a:r>
              <a:rPr lang="en-US" altLang="en-US" sz="2400" dirty="0" smtClean="0"/>
              <a:t>Enter IRB, IACUC, biosafety, and stem cell protocol approval information in WISPER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pPr marL="457200" lvl="1" indent="0">
              <a:buNone/>
            </a:pPr>
            <a:r>
              <a:rPr lang="en-US" altLang="en-US" sz="2400" dirty="0" smtClean="0"/>
              <a:t>Protocol must specifically list this award as a funding source (MSN#, Sponsor#, Title, etc.) </a:t>
            </a:r>
          </a:p>
          <a:p>
            <a:pPr marL="457200" lvl="1" indent="0">
              <a:buNone/>
            </a:pPr>
            <a:endParaRPr lang="en-US" altLang="en-US" sz="2400" dirty="0" smtClean="0"/>
          </a:p>
          <a:p>
            <a:pPr marL="457200" lvl="1" indent="0">
              <a:buNone/>
            </a:pPr>
            <a:r>
              <a:rPr lang="en-US" altLang="en-US" sz="2400" dirty="0" smtClean="0"/>
              <a:t>Special Instructions for NIH Training Grants: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60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Outgoing 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1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749300" indent="-350838">
              <a:lnSpc>
                <a:spcPct val="80000"/>
              </a:lnSpc>
              <a:buNone/>
              <a:defRPr/>
            </a:pPr>
            <a:r>
              <a:rPr lang="en-US" sz="2400" dirty="0"/>
              <a:t>Project Details – Necessary Info</a:t>
            </a:r>
          </a:p>
          <a:p>
            <a:pPr marL="749300" indent="-350838">
              <a:lnSpc>
                <a:spcPct val="80000"/>
              </a:lnSpc>
              <a:buNone/>
              <a:defRPr/>
            </a:pPr>
            <a:endParaRPr lang="en-US" sz="1800" dirty="0"/>
          </a:p>
          <a:p>
            <a:pPr marL="1149350" lvl="1" indent="-350838">
              <a:lnSpc>
                <a:spcPct val="80000"/>
              </a:lnSpc>
              <a:buNone/>
              <a:defRPr/>
            </a:pPr>
            <a:r>
              <a:rPr lang="en-US" sz="2000" b="1" u="sng" dirty="0"/>
              <a:t>Description</a:t>
            </a:r>
            <a:r>
              <a:rPr lang="en-US" sz="2000" dirty="0"/>
              <a:t>–Use this for your own Reference </a:t>
            </a:r>
          </a:p>
          <a:p>
            <a:pPr marL="1149350" lvl="1" indent="-350838">
              <a:lnSpc>
                <a:spcPct val="80000"/>
              </a:lnSpc>
              <a:buNone/>
              <a:defRPr/>
            </a:pPr>
            <a:r>
              <a:rPr lang="en-US" sz="2000" dirty="0"/>
              <a:t>(It will appear in reports and WISDM.)</a:t>
            </a:r>
          </a:p>
          <a:p>
            <a:pPr marL="1149350" lvl="1" indent="-350838">
              <a:lnSpc>
                <a:spcPct val="80000"/>
              </a:lnSpc>
              <a:buNone/>
              <a:defRPr/>
            </a:pPr>
            <a:r>
              <a:rPr lang="en-US" sz="2000" b="1" u="sng" dirty="0" smtClean="0"/>
              <a:t>Senior Personnel</a:t>
            </a:r>
          </a:p>
          <a:p>
            <a:pPr marL="1549400" lvl="2" indent="-350838">
              <a:lnSpc>
                <a:spcPct val="80000"/>
              </a:lnSpc>
              <a:defRPr/>
            </a:pPr>
            <a:r>
              <a:rPr lang="en-US" sz="2000" dirty="0"/>
              <a:t>Enter Project PI(check Project PI box)</a:t>
            </a:r>
          </a:p>
          <a:p>
            <a:pPr marL="1549400" lvl="2" indent="-350838">
              <a:lnSpc>
                <a:spcPct val="80000"/>
              </a:lnSpc>
              <a:defRPr/>
            </a:pPr>
            <a:r>
              <a:rPr lang="en-US" sz="2000" dirty="0"/>
              <a:t>Enter other key personnel that were proposed as key</a:t>
            </a:r>
          </a:p>
          <a:p>
            <a:pPr marL="1149350" lvl="1" indent="-350838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000" b="1" u="sng" dirty="0" smtClean="0"/>
              <a:t>Project </a:t>
            </a:r>
            <a:r>
              <a:rPr lang="en-US" sz="2000" b="1" u="sng" dirty="0"/>
              <a:t>Type </a:t>
            </a:r>
            <a:r>
              <a:rPr lang="en-US" sz="2000" dirty="0"/>
              <a:t> </a:t>
            </a:r>
            <a:r>
              <a:rPr lang="en-US" sz="2000" dirty="0" smtClean="0"/>
              <a:t>Research(GM_10), </a:t>
            </a:r>
            <a:r>
              <a:rPr lang="en-US" sz="2000" dirty="0"/>
              <a:t>Public </a:t>
            </a:r>
            <a:r>
              <a:rPr lang="en-US" sz="2000" dirty="0" smtClean="0"/>
              <a:t>Service(GM98), </a:t>
            </a:r>
            <a:r>
              <a:rPr lang="en-US" sz="2000" dirty="0"/>
              <a:t>etc</a:t>
            </a:r>
            <a:r>
              <a:rPr lang="en-US" sz="2000" dirty="0" smtClean="0"/>
              <a:t>.</a:t>
            </a:r>
            <a:endParaRPr lang="en-US" sz="2000" dirty="0"/>
          </a:p>
          <a:p>
            <a:pPr marL="1149350" lvl="1" indent="-350838">
              <a:lnSpc>
                <a:spcPct val="80000"/>
              </a:lnSpc>
              <a:buNone/>
              <a:defRPr/>
            </a:pPr>
            <a:r>
              <a:rPr lang="en-US" sz="2000" b="1" u="sng" dirty="0"/>
              <a:t>Fund Code</a:t>
            </a:r>
          </a:p>
          <a:p>
            <a:pPr marL="1549400" lvl="2" indent="-350838">
              <a:lnSpc>
                <a:spcPct val="80000"/>
              </a:lnSpc>
              <a:defRPr/>
            </a:pPr>
            <a:r>
              <a:rPr lang="en-US" sz="2000" dirty="0"/>
              <a:t>144 </a:t>
            </a:r>
            <a:r>
              <a:rPr lang="en-US" sz="2000" dirty="0" smtClean="0"/>
              <a:t>Federal/Federal pass-through </a:t>
            </a:r>
            <a:r>
              <a:rPr lang="en-US" sz="2000" dirty="0"/>
              <a:t>or </a:t>
            </a:r>
          </a:p>
          <a:p>
            <a:pPr marL="1549400" lvl="2" indent="-350838">
              <a:lnSpc>
                <a:spcPct val="80000"/>
              </a:lnSpc>
              <a:defRPr/>
            </a:pPr>
            <a:r>
              <a:rPr lang="en-US" sz="2000" dirty="0"/>
              <a:t>133 </a:t>
            </a:r>
            <a:r>
              <a:rPr lang="en-US" sz="2000" dirty="0" smtClean="0"/>
              <a:t>Non-Federal</a:t>
            </a:r>
            <a:endParaRPr lang="en-US" sz="2000" dirty="0"/>
          </a:p>
          <a:p>
            <a:pPr marL="1149350" lvl="1" indent="-350838">
              <a:lnSpc>
                <a:spcPct val="80000"/>
              </a:lnSpc>
              <a:buNone/>
              <a:defRPr/>
            </a:pPr>
            <a:r>
              <a:rPr lang="en-US" sz="2000" b="1" u="sng" dirty="0" smtClean="0"/>
              <a:t>Owning Department</a:t>
            </a:r>
            <a:r>
              <a:rPr lang="en-US" sz="2000" b="1" dirty="0" smtClean="0"/>
              <a:t> </a:t>
            </a:r>
            <a:r>
              <a:rPr lang="en-US" sz="2000" b="1" dirty="0"/>
              <a:t>– </a:t>
            </a:r>
            <a:r>
              <a:rPr lang="en-US" sz="2000" dirty="0"/>
              <a:t>Responsible for award </a:t>
            </a:r>
          </a:p>
          <a:p>
            <a:pPr marL="1149350" lvl="1" indent="-350838">
              <a:lnSpc>
                <a:spcPct val="80000"/>
              </a:lnSpc>
              <a:buNone/>
              <a:defRPr/>
            </a:pPr>
            <a:r>
              <a:rPr lang="en-US" sz="2000" b="1" u="sng" dirty="0"/>
              <a:t>Project Dates </a:t>
            </a:r>
            <a:r>
              <a:rPr lang="en-US" sz="2000" dirty="0"/>
              <a:t>- Start &amp; </a:t>
            </a:r>
            <a:r>
              <a:rPr lang="en-US" sz="2000" dirty="0" smtClean="0"/>
              <a:t>End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783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9300" indent="-350838">
              <a:lnSpc>
                <a:spcPct val="80000"/>
              </a:lnSpc>
              <a:buNone/>
            </a:pPr>
            <a:r>
              <a:rPr lang="en-US" sz="2000" b="1" dirty="0"/>
              <a:t>F&amp;A Information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 &amp; A Rate Type – Research, Instruction, Public Service, Off-Campus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FA </a:t>
            </a:r>
            <a:r>
              <a:rPr lang="en-US" sz="2000" dirty="0"/>
              <a:t>Base– MTDC, </a:t>
            </a:r>
            <a:r>
              <a:rPr lang="en-US" sz="2000" dirty="0" smtClean="0"/>
              <a:t>TDC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FA </a:t>
            </a:r>
            <a:r>
              <a:rPr lang="en-US" sz="2000" dirty="0"/>
              <a:t>Rate - % recovered from </a:t>
            </a:r>
            <a:r>
              <a:rPr lang="en-US" sz="2000" dirty="0" smtClean="0"/>
              <a:t>Sponsor</a:t>
            </a:r>
            <a:endParaRPr lang="en-US" altLang="en-US" sz="2000" dirty="0" smtClean="0"/>
          </a:p>
          <a:p>
            <a:pPr marL="749300" indent="-350838">
              <a:lnSpc>
                <a:spcPct val="80000"/>
              </a:lnSpc>
              <a:buNone/>
            </a:pPr>
            <a:r>
              <a:rPr lang="en-US" altLang="en-US" sz="2000" b="1" dirty="0" smtClean="0"/>
              <a:t>Combo Edits </a:t>
            </a:r>
          </a:p>
          <a:p>
            <a:pPr marL="749300" indent="-350838">
              <a:lnSpc>
                <a:spcPct val="80000"/>
              </a:lnSpc>
              <a:buNone/>
            </a:pPr>
            <a:r>
              <a:rPr lang="en-US" altLang="en-US" sz="2000" dirty="0" smtClean="0"/>
              <a:t>Allowing People to Spend on the Account  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Single or Multiple Departments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Nodes: Allowance of spending for a range of departments (ex. 5367 allows all sub-departments starting with these numbers)</a:t>
            </a:r>
            <a:endParaRPr lang="en-US" altLang="en-US" sz="2000" dirty="0"/>
          </a:p>
          <a:p>
            <a:pPr marL="398462" indent="0">
              <a:lnSpc>
                <a:spcPct val="80000"/>
              </a:lnSpc>
              <a:buNone/>
            </a:pPr>
            <a:r>
              <a:rPr lang="en-US" altLang="en-US" sz="2000" b="1" dirty="0"/>
              <a:t>Program Codes  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Reference: </a:t>
            </a:r>
            <a:r>
              <a:rPr lang="en-US" altLang="en-US" sz="2000" u="sng" dirty="0" smtClean="0"/>
              <a:t>http://www.uwsa.edu/fadmin/activity/</a:t>
            </a:r>
            <a:endParaRPr lang="en-US" altLang="en-US" sz="2000" dirty="0" smtClean="0"/>
          </a:p>
          <a:p>
            <a:pPr marL="749300" indent="-350838">
              <a:lnSpc>
                <a:spcPct val="80000"/>
              </a:lnSpc>
              <a:buNone/>
            </a:pPr>
            <a:r>
              <a:rPr lang="en-US" altLang="en-US" sz="2000" b="1" dirty="0" smtClean="0"/>
              <a:t>Budget Details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Direct/F&amp;A, Category, or NIH Training Grant</a:t>
            </a:r>
          </a:p>
          <a:p>
            <a:pPr marL="1149350" lvl="1" indent="-350838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000" dirty="0" smtClean="0"/>
              <a:t>If Advance Account, we can leave these as $0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606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- Project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Export </a:t>
            </a:r>
            <a:r>
              <a:rPr lang="en-US" dirty="0"/>
              <a:t>C</a:t>
            </a:r>
            <a:r>
              <a:rPr lang="en-US" dirty="0" smtClean="0"/>
              <a:t>ontrol Questions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sz="1600" dirty="0" smtClean="0"/>
              <a:t>Contact Export Control Office for help</a:t>
            </a:r>
          </a:p>
          <a:p>
            <a:pPr marL="457200" lvl="1" indent="0" algn="ctr">
              <a:buNone/>
            </a:pPr>
            <a:r>
              <a:rPr lang="en-US" sz="1600" dirty="0">
                <a:hlinkClick r:id="rId3"/>
              </a:rPr>
              <a:t>https://www.rsp.wisc.edu/awardsetup/exportcontrols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pPr marL="457200" lvl="1" indent="0" algn="ctr">
              <a:buNone/>
            </a:pPr>
            <a:r>
              <a:rPr lang="en-US" sz="1600" dirty="0" smtClean="0">
                <a:hlinkClick r:id="rId4"/>
              </a:rPr>
              <a:t>exportcontrol@grad.wisc.edu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239199"/>
            <a:ext cx="4019754" cy="340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 smtClean="0">
                <a:solidFill>
                  <a:prstClr val="black"/>
                </a:solidFill>
              </a:rPr>
              <a:t>Accounts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Outgoing </a:t>
            </a:r>
            <a:r>
              <a:rPr lang="en-US" altLang="en-US" sz="2400" dirty="0">
                <a:solidFill>
                  <a:prstClr val="black"/>
                </a:solidFill>
              </a:rPr>
              <a:t>Subawards </a:t>
            </a:r>
          </a:p>
          <a:p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016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3" y="274638"/>
            <a:ext cx="8129587" cy="1143000"/>
          </a:xfrm>
        </p:spPr>
        <p:txBody>
          <a:bodyPr/>
          <a:lstStyle/>
          <a:p>
            <a:r>
              <a:rPr lang="en-US" dirty="0" smtClean="0"/>
              <a:t>WISPER - </a:t>
            </a:r>
            <a:r>
              <a:rPr lang="en-US" sz="3600" dirty="0" smtClean="0"/>
              <a:t>Effort and Cost-Share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878F4-D131-47D8-A42D-5E2B2C127779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475" y="1450676"/>
            <a:ext cx="6761050" cy="39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26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Award Set Up, Commitment, and Cost Share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endParaRPr lang="en-US" altLang="en-US" sz="2800" b="1" dirty="0" smtClean="0"/>
          </a:p>
          <a:p>
            <a:pPr>
              <a:spcBef>
                <a:spcPts val="600"/>
              </a:spcBef>
              <a:buNone/>
            </a:pPr>
            <a:r>
              <a:rPr lang="en-US" altLang="en-US" sz="2800" b="1" dirty="0" smtClean="0"/>
              <a:t>Charlie Giese</a:t>
            </a:r>
          </a:p>
          <a:p>
            <a:pPr>
              <a:buNone/>
            </a:pPr>
            <a:r>
              <a:rPr lang="en-US" altLang="en-US" sz="1600" dirty="0"/>
              <a:t>Senior Grants &amp; </a:t>
            </a:r>
            <a:r>
              <a:rPr lang="en-US" altLang="en-US" sz="1600" dirty="0" smtClean="0"/>
              <a:t>Contracts Specialist</a:t>
            </a:r>
            <a:endParaRPr lang="en-US" altLang="en-US" sz="1600" dirty="0"/>
          </a:p>
          <a:p>
            <a:pPr>
              <a:spcBef>
                <a:spcPts val="0"/>
              </a:spcBef>
              <a:buNone/>
            </a:pPr>
            <a:r>
              <a:rPr lang="en-US" altLang="en-US" sz="1600" dirty="0"/>
              <a:t>Research &amp; Sponsored Programs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600" dirty="0"/>
              <a:t>Pre-Award,  Awards Team </a:t>
            </a:r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 smtClean="0"/>
          </a:p>
          <a:p>
            <a:pPr>
              <a:buNone/>
            </a:pPr>
            <a:endParaRPr lang="en-US" altLang="en-US" sz="2000" dirty="0"/>
          </a:p>
          <a:p>
            <a:pPr>
              <a:buNone/>
            </a:pPr>
            <a:endParaRPr lang="en-US" altLang="en-US" sz="2000" dirty="0" smtClean="0"/>
          </a:p>
          <a:p>
            <a:pPr>
              <a:buNone/>
            </a:pPr>
            <a:endParaRPr lang="en-US" altLang="en-US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</a:pPr>
            <a:endParaRPr lang="en-US" altLang="en-US" b="1" dirty="0" smtClean="0"/>
          </a:p>
          <a:p>
            <a:pPr>
              <a:spcBef>
                <a:spcPts val="600"/>
              </a:spcBef>
              <a:buNone/>
            </a:pPr>
            <a:r>
              <a:rPr lang="en-US" altLang="en-US" b="1" dirty="0" smtClean="0"/>
              <a:t>Natalie </a:t>
            </a:r>
            <a:r>
              <a:rPr lang="en-US" altLang="en-US" b="1" dirty="0" err="1" smtClean="0"/>
              <a:t>Benish</a:t>
            </a:r>
            <a:endParaRPr lang="en-US" altLang="en-US" b="1" dirty="0"/>
          </a:p>
          <a:p>
            <a:pPr>
              <a:buNone/>
            </a:pPr>
            <a:r>
              <a:rPr lang="en-US" altLang="en-US" sz="1600" dirty="0"/>
              <a:t>Senior Grants &amp; Contracts Specialist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600" dirty="0"/>
              <a:t>Research &amp; Sponsored Programs</a:t>
            </a:r>
          </a:p>
          <a:p>
            <a:pPr>
              <a:spcBef>
                <a:spcPts val="0"/>
              </a:spcBef>
              <a:buNone/>
            </a:pPr>
            <a:r>
              <a:rPr lang="en-US" altLang="en-US" sz="1600" dirty="0"/>
              <a:t>Pre-Award,  Awards Team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57241" y="5373487"/>
            <a:ext cx="4076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en-US" altLang="en-U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WISPER Help </a:t>
            </a:r>
          </a:p>
          <a:p>
            <a:pPr marL="342900" lvl="0" indent="-342900">
              <a:spcBef>
                <a:spcPct val="20000"/>
              </a:spcBef>
            </a:pPr>
            <a:r>
              <a:rPr lang="en-US" altLang="en-U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Email: </a:t>
            </a:r>
            <a:r>
              <a:rPr lang="en-US" altLang="en-US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WISPER@rsp.wisc.edu</a:t>
            </a:r>
            <a:endParaRPr lang="en-US" altLang="en-US" sz="20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67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Effort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altLang="en-US" sz="2600" b="1" dirty="0" smtClean="0"/>
              <a:t>Effort </a:t>
            </a:r>
          </a:p>
          <a:p>
            <a:pPr>
              <a:buFontTx/>
              <a:buNone/>
            </a:pPr>
            <a:r>
              <a:rPr lang="en-US" altLang="en-US" sz="2400" dirty="0" smtClean="0"/>
              <a:t>RSP Effort Page: </a:t>
            </a:r>
            <a:r>
              <a:rPr lang="en-US" altLang="en-US" sz="2400" dirty="0">
                <a:hlinkClick r:id="rId3"/>
              </a:rPr>
              <a:t>https://www.rsp.wisc.edu/effort</a:t>
            </a:r>
            <a:r>
              <a:rPr lang="en-US" altLang="en-US" sz="2400" dirty="0" smtClean="0">
                <a:hlinkClick r:id="rId3"/>
              </a:rPr>
              <a:t>/</a:t>
            </a: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 smtClean="0"/>
              <a:t>Award </a:t>
            </a:r>
            <a:r>
              <a:rPr lang="en-US" altLang="en-US" sz="2400" dirty="0"/>
              <a:t>Set-up Specifics: </a:t>
            </a:r>
            <a:r>
              <a:rPr lang="en-US" altLang="en-US" sz="2400" dirty="0">
                <a:hlinkClick r:id="rId4"/>
              </a:rPr>
              <a:t>https://www.rsp.wisc.edu/awardsetup</a:t>
            </a:r>
            <a:r>
              <a:rPr lang="en-US" altLang="en-US" sz="2400" dirty="0" smtClean="0">
                <a:hlinkClick r:id="rId4"/>
              </a:rPr>
              <a:t>/</a:t>
            </a:r>
            <a:endParaRPr lang="en-US" altLang="en-US" sz="2400" dirty="0" smtClean="0"/>
          </a:p>
          <a:p>
            <a:pPr>
              <a:buFontTx/>
              <a:buNone/>
            </a:pP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90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Effort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Effort Certification:  </a:t>
            </a:r>
            <a:r>
              <a:rPr lang="en-US" altLang="en-US" sz="2000" dirty="0"/>
              <a:t>R</a:t>
            </a:r>
            <a:r>
              <a:rPr lang="en-US" altLang="en-US" sz="2000" dirty="0" smtClean="0"/>
              <a:t>equired by Federal Regulation and University policy.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Effort Certification is the UW’s means of:</a:t>
            </a:r>
          </a:p>
          <a:p>
            <a:pPr>
              <a:lnSpc>
                <a:spcPct val="90000"/>
              </a:lnSpc>
            </a:pPr>
            <a:r>
              <a:rPr lang="en-US" altLang="en-US" sz="2000" dirty="0" smtClean="0"/>
              <a:t>Providing assurance to Sponsors that faculty and staff have met their commitments</a:t>
            </a: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000" dirty="0"/>
              <a:t>Confirm salaries charged to sponsored projects are reasonable in relation to the work </a:t>
            </a:r>
            <a:r>
              <a:rPr lang="en-US" altLang="en-US" sz="2000" dirty="0" smtClean="0"/>
              <a:t>performed</a:t>
            </a:r>
          </a:p>
          <a:p>
            <a:pPr>
              <a:lnSpc>
                <a:spcPct val="90000"/>
              </a:lnSpc>
            </a:pPr>
            <a:endParaRPr lang="en-US" altLang="en-US" sz="20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r>
              <a:rPr lang="en-US" altLang="en-US" sz="2000" dirty="0" smtClean="0"/>
              <a:t>Effort Certification is done through ECRT but we use WISPER to confirm Effort Training and Certification requirements are met.</a:t>
            </a:r>
          </a:p>
          <a:p>
            <a:endParaRPr lang="en-US" sz="18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2846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475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 smtClean="0"/>
              <a:t>Commitments are made at Proposal Stage </a:t>
            </a:r>
          </a:p>
          <a:p>
            <a:pPr marL="0" indent="0">
              <a:buNone/>
            </a:pPr>
            <a:endParaRPr lang="en-US" altLang="en-US" sz="2000" b="1" dirty="0" smtClean="0"/>
          </a:p>
          <a:p>
            <a:pPr marL="0" indent="0">
              <a:buNone/>
            </a:pPr>
            <a:r>
              <a:rPr lang="en-US" altLang="en-US" sz="2000" dirty="0"/>
              <a:t>Where: Budget, Budget justification, SOW (if specific &amp; 		 quantified)</a:t>
            </a:r>
          </a:p>
          <a:p>
            <a:pPr marL="0" indent="0">
              <a:buNone/>
            </a:pPr>
            <a:endParaRPr lang="en-US" altLang="en-US" sz="2000" b="1" dirty="0"/>
          </a:p>
          <a:p>
            <a:pPr marL="0" indent="0">
              <a:buNone/>
            </a:pPr>
            <a:r>
              <a:rPr lang="en-US" altLang="en-US" sz="2000" dirty="0" smtClean="0"/>
              <a:t>What:  The </a:t>
            </a:r>
            <a:r>
              <a:rPr lang="en-US" altLang="en-US" sz="2000" u="sng" dirty="0" smtClean="0"/>
              <a:t>quantified</a:t>
            </a:r>
            <a:r>
              <a:rPr lang="en-US" altLang="en-US" sz="2000" dirty="0" smtClean="0"/>
              <a:t> amount of time proposed in a 		 grant proposal or other project application</a:t>
            </a:r>
          </a:p>
          <a:p>
            <a:pPr marL="0" indent="0">
              <a:buNone/>
            </a:pPr>
            <a:endParaRPr lang="en-US" altLang="en-US" sz="2000" dirty="0" smtClean="0"/>
          </a:p>
          <a:p>
            <a:pPr lvl="1"/>
            <a:endParaRPr lang="en-US" altLang="en-US" sz="2000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666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Commitments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 smtClean="0"/>
              <a:t>Who has a commitment?</a:t>
            </a:r>
          </a:p>
          <a:p>
            <a:pPr lvl="1"/>
            <a:r>
              <a:rPr lang="en-US" altLang="en-US" sz="1800" dirty="0" smtClean="0"/>
              <a:t>Everyone, and Anyone, listed in a proposal with a specific and quantified </a:t>
            </a:r>
            <a:r>
              <a:rPr lang="en-US" altLang="en-US" sz="1800" dirty="0"/>
              <a:t>amount of </a:t>
            </a:r>
            <a:r>
              <a:rPr lang="en-US" altLang="en-US" sz="1800" dirty="0" smtClean="0"/>
              <a:t>time proposed. </a:t>
            </a:r>
          </a:p>
          <a:p>
            <a:pPr marL="457200" lvl="1" indent="0">
              <a:buNone/>
            </a:pPr>
            <a:endParaRPr lang="en-US" altLang="en-US" sz="1800" dirty="0"/>
          </a:p>
          <a:p>
            <a:pPr lvl="1"/>
            <a:r>
              <a:rPr lang="en-US" altLang="en-US" sz="1800" dirty="0" smtClean="0"/>
              <a:t>If no commitments are proposed in the grant application, UW effort guidelines state that the contact PI must have minimum of 1% effort commitment</a:t>
            </a:r>
          </a:p>
          <a:p>
            <a:pPr lvl="2"/>
            <a:r>
              <a:rPr lang="en-US" altLang="en-US" sz="1400" dirty="0" smtClean="0"/>
              <a:t>Based on 2001 OMB memo, and referenced in the Uniform Guidance</a:t>
            </a:r>
          </a:p>
          <a:p>
            <a:pPr marL="914400" lvl="2" indent="0">
              <a:buNone/>
            </a:pPr>
            <a:endParaRPr lang="en-US" altLang="en-US" sz="1800" dirty="0"/>
          </a:p>
          <a:p>
            <a:pPr lvl="1"/>
            <a:r>
              <a:rPr lang="en-US" altLang="en-US" sz="1800" dirty="0" smtClean="0"/>
              <a:t>Exceptions to the minimum PI commitment rule: Equipment </a:t>
            </a:r>
            <a:r>
              <a:rPr lang="en-US" altLang="en-US" sz="1800" dirty="0"/>
              <a:t>or instrumentation grants, doctoral dissertation grants, and student mentoring grants, clinical trails </a:t>
            </a:r>
            <a:endParaRPr lang="en-US" altLang="en-US" sz="1800" dirty="0" smtClean="0"/>
          </a:p>
          <a:p>
            <a:pPr lvl="1"/>
            <a:endParaRPr lang="en-US" altLang="en-US" sz="1800" dirty="0"/>
          </a:p>
          <a:p>
            <a:pPr lvl="1"/>
            <a:r>
              <a:rPr lang="en-US" altLang="en-US" sz="1800" dirty="0" smtClean="0"/>
              <a:t>UW policy, faculty </a:t>
            </a:r>
            <a:r>
              <a:rPr lang="en-US" altLang="en-US" sz="1800" dirty="0"/>
              <a:t>cannot commit 100% of their </a:t>
            </a:r>
            <a:r>
              <a:rPr lang="en-US" altLang="en-US" sz="1800" dirty="0" smtClean="0"/>
              <a:t>time </a:t>
            </a:r>
            <a:r>
              <a:rPr lang="en-US" altLang="en-US" sz="1800" dirty="0"/>
              <a:t>on sponsored </a:t>
            </a:r>
            <a:r>
              <a:rPr lang="en-US" altLang="en-US" sz="1800" dirty="0" smtClean="0"/>
              <a:t>projects. </a:t>
            </a:r>
            <a:r>
              <a:rPr lang="en-US" altLang="en-US" sz="1800" dirty="0"/>
              <a:t>T</a:t>
            </a:r>
            <a:r>
              <a:rPr lang="en-US" altLang="en-US" sz="1800" dirty="0" smtClean="0"/>
              <a:t>ime </a:t>
            </a:r>
            <a:r>
              <a:rPr lang="en-US" altLang="en-US" sz="1800" dirty="0"/>
              <a:t>must be reserved for other UW duties.</a:t>
            </a:r>
          </a:p>
          <a:p>
            <a:pPr lvl="1"/>
            <a:endParaRPr lang="en-US" altLang="en-US" sz="1800" dirty="0"/>
          </a:p>
          <a:p>
            <a:pPr marL="465138" lvl="1" indent="-7938">
              <a:buFontTx/>
              <a:buNone/>
            </a:pPr>
            <a:endParaRPr lang="en-US" altLang="en-US" sz="16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1907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Commitments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 smtClean="0"/>
              <a:t>What does the UW track at Award Set-up?</a:t>
            </a:r>
          </a:p>
          <a:p>
            <a:pPr lvl="1"/>
            <a:r>
              <a:rPr lang="en-US" altLang="en-US" sz="1800" dirty="0" smtClean="0"/>
              <a:t>Effort </a:t>
            </a:r>
            <a:r>
              <a:rPr lang="en-US" altLang="en-US" sz="1800" dirty="0"/>
              <a:t>commitments only for those individuals </a:t>
            </a:r>
            <a:r>
              <a:rPr lang="en-US" altLang="en-US" sz="1800" dirty="0" smtClean="0"/>
              <a:t>identified in </a:t>
            </a:r>
            <a:r>
              <a:rPr lang="en-US" altLang="en-US" sz="1800" dirty="0"/>
              <a:t>the </a:t>
            </a:r>
            <a:r>
              <a:rPr lang="en-US" altLang="en-US" sz="1800" i="1" u="sng" dirty="0"/>
              <a:t>award document</a:t>
            </a:r>
            <a:r>
              <a:rPr lang="en-US" altLang="en-US" sz="1800" i="1" u="sng" dirty="0" smtClean="0"/>
              <a:t>.</a:t>
            </a:r>
          </a:p>
          <a:p>
            <a:pPr lvl="2"/>
            <a:r>
              <a:rPr lang="en-US" altLang="en-US" sz="1400" dirty="0" smtClean="0"/>
              <a:t>Typically the just the PI, or other senior/Key </a:t>
            </a:r>
            <a:r>
              <a:rPr lang="en-US" altLang="en-US" sz="1400" dirty="0"/>
              <a:t>Personnel </a:t>
            </a:r>
            <a:endParaRPr lang="en-US" altLang="en-US" sz="1400" dirty="0" smtClean="0"/>
          </a:p>
          <a:p>
            <a:pPr lvl="2"/>
            <a:r>
              <a:rPr lang="en-US" altLang="en-US" sz="1400" dirty="0" smtClean="0"/>
              <a:t>Exceptions: Fellowships</a:t>
            </a:r>
            <a:r>
              <a:rPr lang="en-US" altLang="en-US" sz="1400" dirty="0"/>
              <a:t>, </a:t>
            </a:r>
            <a:r>
              <a:rPr lang="en-US" altLang="en-US" sz="1400" dirty="0" smtClean="0"/>
              <a:t>equipment, </a:t>
            </a:r>
            <a:r>
              <a:rPr lang="en-US" altLang="en-US" sz="1400" dirty="0"/>
              <a:t>financial aid, </a:t>
            </a:r>
            <a:r>
              <a:rPr lang="en-US" altLang="en-US" sz="1400" dirty="0" smtClean="0"/>
              <a:t>clinical trials, </a:t>
            </a:r>
            <a:r>
              <a:rPr lang="en-US" sz="1400" dirty="0"/>
              <a:t>doctoral dissertation grants, and student mentoring grants</a:t>
            </a:r>
            <a:endParaRPr lang="en-US" altLang="en-US" sz="1400" dirty="0" smtClean="0"/>
          </a:p>
          <a:p>
            <a:pPr lvl="1"/>
            <a:endParaRPr lang="en-US" altLang="en-US" sz="1800" dirty="0" smtClean="0"/>
          </a:p>
          <a:p>
            <a:pPr lvl="1"/>
            <a:r>
              <a:rPr lang="en-US" altLang="en-US" sz="1800" dirty="0"/>
              <a:t>If the award document does not specifically identify PI, Co-PI, or Key Personnel, effort commitment will be tracked for </a:t>
            </a:r>
            <a:r>
              <a:rPr lang="en-US" altLang="en-US" sz="1800" dirty="0" smtClean="0"/>
              <a:t>the contact PI only. </a:t>
            </a:r>
          </a:p>
          <a:p>
            <a:pPr lvl="1"/>
            <a:endParaRPr lang="en-US" altLang="en-US" sz="1800" dirty="0" smtClean="0"/>
          </a:p>
          <a:p>
            <a:pPr lvl="1"/>
            <a:r>
              <a:rPr lang="en-US" sz="1800" dirty="0" smtClean="0"/>
              <a:t>This </a:t>
            </a:r>
            <a:r>
              <a:rPr lang="en-US" sz="1800" dirty="0"/>
              <a:t>practice does not diminish the scientific contribution to the project of other senior/key </a:t>
            </a:r>
            <a:r>
              <a:rPr lang="en-US" sz="1800" dirty="0" smtClean="0"/>
              <a:t>personnel; it </a:t>
            </a:r>
            <a:r>
              <a:rPr lang="en-US" sz="1800" dirty="0"/>
              <a:t>merely limits the number of individuals that are affected by the effort-related prior approval requirement to those specifically named in the </a:t>
            </a:r>
            <a:r>
              <a:rPr lang="en-US" sz="1800" dirty="0" err="1"/>
              <a:t>NoA</a:t>
            </a:r>
            <a:r>
              <a:rPr lang="en-US" sz="1800" dirty="0"/>
              <a:t>. </a:t>
            </a:r>
            <a:endParaRPr lang="en-US" altLang="en-US" sz="1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113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Why UW only tracks those on </a:t>
            </a:r>
            <a:r>
              <a:rPr lang="en-US" sz="2400" b="1" dirty="0" err="1" smtClean="0"/>
              <a:t>NoA</a:t>
            </a:r>
            <a:r>
              <a:rPr lang="en-US" sz="2400" b="1" dirty="0" smtClean="0"/>
              <a:t>? </a:t>
            </a:r>
          </a:p>
          <a:p>
            <a:pPr lvl="1"/>
            <a:r>
              <a:rPr lang="en-US" sz="2000" dirty="0"/>
              <a:t>Uniform Guidance (2 CFR 200</a:t>
            </a:r>
            <a:r>
              <a:rPr lang="en-US" sz="2000" dirty="0" smtClean="0"/>
              <a:t>), </a:t>
            </a:r>
            <a:r>
              <a:rPr lang="en-US" sz="2000" dirty="0"/>
              <a:t>provided an opportunity for UW-Madison to review its effort policies and procedures</a:t>
            </a:r>
            <a:r>
              <a:rPr lang="en-US" sz="2000" dirty="0" smtClean="0"/>
              <a:t>.</a:t>
            </a:r>
          </a:p>
          <a:p>
            <a:pPr lvl="1"/>
            <a:endParaRPr lang="en-US" sz="2000" dirty="0" smtClean="0"/>
          </a:p>
          <a:p>
            <a:pPr lvl="1"/>
            <a:r>
              <a:rPr lang="en-US" sz="2000" dirty="0"/>
              <a:t>Prior approval is </a:t>
            </a:r>
            <a:r>
              <a:rPr lang="en-US" sz="2000" dirty="0" smtClean="0"/>
              <a:t>required </a:t>
            </a:r>
            <a:r>
              <a:rPr lang="en-US" sz="2000" dirty="0"/>
              <a:t>for a reduction of </a:t>
            </a:r>
            <a:r>
              <a:rPr lang="en-US" sz="2000" dirty="0" smtClean="0"/>
              <a:t>25% or </a:t>
            </a:r>
            <a:r>
              <a:rPr lang="en-US" sz="2000" dirty="0"/>
              <a:t>more in the level of effort for senior/key personnel named in the </a:t>
            </a:r>
            <a:r>
              <a:rPr lang="en-US" sz="2000" dirty="0" err="1"/>
              <a:t>NoA</a:t>
            </a:r>
            <a:r>
              <a:rPr lang="en-US" sz="2000" dirty="0" smtClean="0"/>
              <a:t>.</a:t>
            </a:r>
          </a:p>
          <a:p>
            <a:pPr lvl="2"/>
            <a:r>
              <a:rPr lang="en-US" sz="1600" dirty="0" smtClean="0"/>
              <a:t>Those not listed in the </a:t>
            </a:r>
            <a:r>
              <a:rPr lang="en-US" sz="1600" dirty="0" err="1" smtClean="0"/>
              <a:t>NoA</a:t>
            </a:r>
            <a:r>
              <a:rPr lang="en-US" sz="1600" dirty="0" smtClean="0"/>
              <a:t> may adjust their commitment without prior approval. </a:t>
            </a:r>
          </a:p>
          <a:p>
            <a:pPr lvl="2"/>
            <a:endParaRPr lang="en-US" sz="1600" dirty="0"/>
          </a:p>
          <a:p>
            <a:pPr lvl="1"/>
            <a:r>
              <a:rPr lang="en-US" sz="2000" dirty="0" smtClean="0"/>
              <a:t>Seeks to take advantage of flexibilities provided </a:t>
            </a:r>
            <a:r>
              <a:rPr lang="en-US" sz="2000" dirty="0"/>
              <a:t>by Uniform Guidance </a:t>
            </a:r>
            <a:r>
              <a:rPr lang="en-US" sz="2000" dirty="0" smtClean="0"/>
              <a:t>to reduce administrative burden 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1400" dirty="0">
                <a:hlinkClick r:id="rId2"/>
              </a:rPr>
              <a:t>https://</a:t>
            </a:r>
            <a:r>
              <a:rPr lang="en-US" sz="1400" dirty="0" smtClean="0">
                <a:hlinkClick r:id="rId2"/>
              </a:rPr>
              <a:t>www.rsp.wisc.edu/effort/Guidance_Treatment_Effort_Commitments.pdf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9485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54175"/>
            <a:ext cx="8229600" cy="4822825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 dirty="0" smtClean="0"/>
              <a:t>What if my budget is cut?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smtClean="0"/>
              <a:t>Commitment </a:t>
            </a:r>
            <a:r>
              <a:rPr lang="en-US" sz="2000" dirty="0"/>
              <a:t>is the </a:t>
            </a:r>
            <a:r>
              <a:rPr lang="en-US" sz="2000" u="sng" dirty="0"/>
              <a:t>quantified</a:t>
            </a:r>
            <a:r>
              <a:rPr lang="en-US" sz="2000" dirty="0"/>
              <a:t> amount of effort proposed that the sponsor accepts </a:t>
            </a:r>
            <a:r>
              <a:rPr lang="en-US" sz="2000" dirty="0" smtClean="0"/>
              <a:t>and </a:t>
            </a:r>
            <a:r>
              <a:rPr lang="en-US" sz="2000" dirty="0"/>
              <a:t>awards, regardless of salary support. </a:t>
            </a:r>
            <a:endParaRPr lang="en-US" sz="2000" dirty="0" smtClean="0"/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000" dirty="0" smtClean="0"/>
              <a:t>Sponsor </a:t>
            </a:r>
            <a:r>
              <a:rPr lang="en-US" sz="2000" dirty="0"/>
              <a:t>reductions in budgets do not mean the Sponsor accepts a reduction in effort</a:t>
            </a:r>
            <a:r>
              <a:rPr lang="en-US" sz="2000" dirty="0" smtClean="0"/>
              <a:t>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altLang="en-US" sz="2000" i="1" u="sng" dirty="0" smtClean="0"/>
          </a:p>
          <a:p>
            <a:pPr>
              <a:buFontTx/>
              <a:buNone/>
            </a:pPr>
            <a:r>
              <a:rPr lang="en-US" altLang="en-US" sz="2000" b="1" dirty="0" smtClean="0"/>
              <a:t>Options for dealing with budget cuts: </a:t>
            </a:r>
          </a:p>
          <a:p>
            <a:r>
              <a:rPr lang="en-US" altLang="en-US" sz="2000" dirty="0" smtClean="0"/>
              <a:t>Keep salaries &amp; effort the same as proposed; reduce other budget categories (travel, supply etc.)</a:t>
            </a:r>
          </a:p>
          <a:p>
            <a:r>
              <a:rPr lang="en-US" altLang="en-US" sz="2000" dirty="0" smtClean="0"/>
              <a:t>Keep effort the same, reduce salaries – document the increased cost share</a:t>
            </a:r>
          </a:p>
          <a:p>
            <a:r>
              <a:rPr lang="en-US" altLang="en-US" sz="2000" dirty="0" smtClean="0"/>
              <a:t>Reduce effort commitments – prior approval needed from sponsor if reduction is greater than 25% for those in </a:t>
            </a:r>
            <a:r>
              <a:rPr lang="en-US" altLang="en-US" sz="2000" dirty="0" err="1" smtClean="0"/>
              <a:t>NoA</a:t>
            </a:r>
            <a:r>
              <a:rPr lang="en-US" altLang="en-US" sz="2000" dirty="0" smtClean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790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Effort Certification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4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b="1" dirty="0" smtClean="0"/>
              <a:t>Effort Requirements for Account Set Up: </a:t>
            </a:r>
            <a:endParaRPr lang="en-US" sz="2000" b="1" dirty="0"/>
          </a:p>
          <a:p>
            <a:pPr>
              <a:defRPr/>
            </a:pPr>
            <a:r>
              <a:rPr lang="en-US" sz="1800" dirty="0"/>
              <a:t>All Key Personnel must complete Effort </a:t>
            </a:r>
            <a:r>
              <a:rPr lang="en-US" sz="1800" dirty="0" smtClean="0"/>
              <a:t>Training</a:t>
            </a:r>
          </a:p>
          <a:p>
            <a:pPr>
              <a:defRPr/>
            </a:pPr>
            <a:r>
              <a:rPr lang="en-US" sz="1800" dirty="0" smtClean="0"/>
              <a:t>Required Certifications must be complete</a:t>
            </a:r>
          </a:p>
          <a:p>
            <a:pPr lvl="1">
              <a:defRPr/>
            </a:pPr>
            <a:r>
              <a:rPr lang="en-US" sz="1400" dirty="0"/>
              <a:t>PI must certify effort for self and staff (graduate students, postdocs &amp; classified staff</a:t>
            </a:r>
            <a:r>
              <a:rPr lang="en-US" sz="1400" dirty="0" smtClean="0"/>
              <a:t>)</a:t>
            </a:r>
          </a:p>
          <a:p>
            <a:pPr lvl="1">
              <a:defRPr/>
            </a:pPr>
            <a:r>
              <a:rPr lang="en-US" sz="1400" dirty="0" smtClean="0"/>
              <a:t>Key Personnel must certify for self</a:t>
            </a:r>
          </a:p>
          <a:p>
            <a:pPr marL="457200" indent="-457200">
              <a:buFontTx/>
              <a:buAutoNum type="arabicPeriod"/>
              <a:defRPr/>
            </a:pPr>
            <a:endParaRPr lang="en-US" sz="1800" dirty="0"/>
          </a:p>
          <a:p>
            <a:pPr marL="0" indent="0">
              <a:buFontTx/>
              <a:buNone/>
              <a:defRPr/>
            </a:pPr>
            <a:r>
              <a:rPr lang="en-US" sz="2000" b="1" dirty="0" smtClean="0"/>
              <a:t>Note: </a:t>
            </a:r>
            <a:r>
              <a:rPr lang="en-US" sz="2000" dirty="0" smtClean="0"/>
              <a:t>RSP </a:t>
            </a:r>
            <a:r>
              <a:rPr lang="en-US" sz="2000" dirty="0"/>
              <a:t>will </a:t>
            </a:r>
            <a:r>
              <a:rPr lang="en-US" sz="2000" u="sng" dirty="0"/>
              <a:t>not</a:t>
            </a:r>
            <a:r>
              <a:rPr lang="en-US" sz="2000" dirty="0"/>
              <a:t> set up awards </a:t>
            </a:r>
            <a:r>
              <a:rPr lang="en-US" sz="2000" dirty="0" smtClean="0"/>
              <a:t>if any key </a:t>
            </a:r>
            <a:r>
              <a:rPr lang="en-US" sz="2000" dirty="0"/>
              <a:t>personnel </a:t>
            </a:r>
            <a:r>
              <a:rPr lang="en-US" sz="2000" dirty="0" smtClean="0"/>
              <a:t>on an award have not met Effort Requirements.</a:t>
            </a:r>
            <a:endParaRPr lang="en-US" sz="2000" dirty="0"/>
          </a:p>
          <a:p>
            <a:pPr marL="457200" indent="-457200">
              <a:buFontTx/>
              <a:buNone/>
              <a:defRPr/>
            </a:pPr>
            <a:endParaRPr lang="en-US" sz="1800" dirty="0">
              <a:solidFill>
                <a:srgbClr val="FF0000"/>
              </a:solidFill>
            </a:endParaRPr>
          </a:p>
          <a:p>
            <a:pPr marL="0" indent="0">
              <a:buFontTx/>
              <a:buNone/>
              <a:defRPr/>
            </a:pPr>
            <a:r>
              <a:rPr lang="en-US" sz="1800" dirty="0" smtClean="0"/>
              <a:t>A validation </a:t>
            </a:r>
            <a:r>
              <a:rPr lang="en-US" sz="1800" dirty="0"/>
              <a:t>warning in WISPER if Key Personnel have </a:t>
            </a:r>
            <a:r>
              <a:rPr lang="en-US" sz="1800" dirty="0" smtClean="0"/>
              <a:t>not met </a:t>
            </a:r>
            <a:r>
              <a:rPr lang="en-US" sz="1800" dirty="0"/>
              <a:t>requirements. 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WISPER </a:t>
            </a:r>
            <a:r>
              <a:rPr lang="en-US" sz="1800" dirty="0"/>
              <a:t>General </a:t>
            </a:r>
            <a:r>
              <a:rPr lang="en-US" sz="1800" dirty="0" smtClean="0"/>
              <a:t>Tab and Projects </a:t>
            </a:r>
            <a:r>
              <a:rPr lang="en-US" sz="1800" dirty="0"/>
              <a:t>T</a:t>
            </a:r>
            <a:r>
              <a:rPr lang="en-US" sz="1800" dirty="0" smtClean="0"/>
              <a:t>ab have </a:t>
            </a:r>
            <a:r>
              <a:rPr lang="en-US" sz="1800" dirty="0"/>
              <a:t>a help icon </a:t>
            </a:r>
            <a:r>
              <a:rPr lang="en-US" sz="1800" dirty="0" smtClean="0"/>
              <a:t>that provides </a:t>
            </a:r>
            <a:r>
              <a:rPr lang="en-US" sz="1800" dirty="0"/>
              <a:t>a link to RSP ECRT page for help. </a:t>
            </a: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If questions- Please contact your Department Effort Coordinator</a:t>
            </a:r>
            <a:r>
              <a:rPr lang="en-US" sz="1800" dirty="0"/>
              <a:t>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5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Sharing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16475"/>
          </a:xfrm>
        </p:spPr>
        <p:txBody>
          <a:bodyPr/>
          <a:lstStyle/>
          <a:p>
            <a:r>
              <a:rPr lang="en-US" sz="2000" b="1" dirty="0" smtClean="0"/>
              <a:t>Cost Sharing: </a:t>
            </a:r>
            <a:r>
              <a:rPr lang="en-US" sz="2000" dirty="0" smtClean="0"/>
              <a:t>The </a:t>
            </a:r>
            <a:r>
              <a:rPr lang="en-US" sz="2000" dirty="0"/>
              <a:t>portion of the total costs of a sponsored project that is borne by the UW rather than the sponsor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University's policy is to minimize institutional and third party cost sharing on sponsored projects. Should only be included in proposal when necessary.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 smtClean="0"/>
              <a:t>Salary </a:t>
            </a:r>
            <a:r>
              <a:rPr lang="en-US" sz="2000" b="1" dirty="0"/>
              <a:t>Cost </a:t>
            </a:r>
            <a:r>
              <a:rPr lang="en-US" sz="2000" b="1" dirty="0" smtClean="0"/>
              <a:t>Share: </a:t>
            </a:r>
            <a:r>
              <a:rPr lang="en-US" sz="2000" dirty="0"/>
              <a:t>O</a:t>
            </a:r>
            <a:r>
              <a:rPr lang="en-US" sz="2000" dirty="0" smtClean="0"/>
              <a:t>ccurs </a:t>
            </a:r>
            <a:r>
              <a:rPr lang="en-US" sz="2000" dirty="0"/>
              <a:t>on a sponsored project when the University, not the sponsor, provides salary support for an individual's time on that sponsored project</a:t>
            </a:r>
            <a:r>
              <a:rPr lang="en-US" sz="2000" dirty="0" smtClean="0"/>
              <a:t>.</a:t>
            </a:r>
          </a:p>
          <a:p>
            <a:pPr lvl="1"/>
            <a:r>
              <a:rPr lang="en-US" sz="1600" dirty="0" smtClean="0"/>
              <a:t>Collected at Award Set-up. Can be entered later if needed. 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939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52400" y="266903"/>
            <a:ext cx="8991600" cy="762000"/>
          </a:xfrm>
        </p:spPr>
        <p:txBody>
          <a:bodyPr/>
          <a:lstStyle/>
          <a:p>
            <a:r>
              <a:rPr lang="en-US" altLang="en-US" dirty="0" smtClean="0"/>
              <a:t>Types of Cost Sharing</a:t>
            </a:r>
          </a:p>
        </p:txBody>
      </p:sp>
      <p:grpSp>
        <p:nvGrpSpPr>
          <p:cNvPr id="48131" name="Group 18"/>
          <p:cNvGrpSpPr>
            <a:grpSpLocks/>
          </p:cNvGrpSpPr>
          <p:nvPr/>
        </p:nvGrpSpPr>
        <p:grpSpPr bwMode="auto">
          <a:xfrm>
            <a:off x="361950" y="2391840"/>
            <a:ext cx="8572500" cy="4207398"/>
            <a:chOff x="409576" y="953914"/>
            <a:chExt cx="8572499" cy="4251226"/>
          </a:xfrm>
        </p:grpSpPr>
        <p:sp>
          <p:nvSpPr>
            <p:cNvPr id="48133" name="Text Box 6"/>
            <p:cNvSpPr txBox="1">
              <a:spLocks noChangeArrowheads="1"/>
            </p:cNvSpPr>
            <p:nvPr/>
          </p:nvSpPr>
          <p:spPr bwMode="auto">
            <a:xfrm>
              <a:off x="619126" y="1040145"/>
              <a:ext cx="1743075" cy="53289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/>
                <a:t>Mandatory</a:t>
              </a:r>
            </a:p>
          </p:txBody>
        </p:sp>
        <p:sp>
          <p:nvSpPr>
            <p:cNvPr id="48134" name="Text Box 7"/>
            <p:cNvSpPr txBox="1">
              <a:spLocks noChangeArrowheads="1"/>
            </p:cNvSpPr>
            <p:nvPr/>
          </p:nvSpPr>
          <p:spPr bwMode="auto">
            <a:xfrm>
              <a:off x="409576" y="3237067"/>
              <a:ext cx="1743075" cy="196205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/>
                <a:t>Voluntary</a:t>
              </a:r>
            </a:p>
          </p:txBody>
        </p:sp>
        <p:sp>
          <p:nvSpPr>
            <p:cNvPr id="48136" name="Text Box 12"/>
            <p:cNvSpPr txBox="1">
              <a:spLocks noChangeArrowheads="1"/>
            </p:cNvSpPr>
            <p:nvPr/>
          </p:nvSpPr>
          <p:spPr bwMode="auto">
            <a:xfrm>
              <a:off x="3527365" y="953914"/>
              <a:ext cx="1743075" cy="619125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/>
                <a:t>Mandatory</a:t>
              </a:r>
            </a:p>
          </p:txBody>
        </p:sp>
        <p:sp>
          <p:nvSpPr>
            <p:cNvPr id="48137" name="Text Box 13"/>
            <p:cNvSpPr txBox="1">
              <a:spLocks noChangeArrowheads="1"/>
            </p:cNvSpPr>
            <p:nvPr/>
          </p:nvSpPr>
          <p:spPr bwMode="auto">
            <a:xfrm>
              <a:off x="3205163" y="3930650"/>
              <a:ext cx="5686425" cy="3984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/>
                <a:t>Critical to support the research enterprise</a:t>
              </a:r>
            </a:p>
          </p:txBody>
        </p:sp>
        <p:sp>
          <p:nvSpPr>
            <p:cNvPr id="48138" name="Text Box 14"/>
            <p:cNvSpPr txBox="1">
              <a:spLocks noChangeArrowheads="1"/>
            </p:cNvSpPr>
            <p:nvPr/>
          </p:nvSpPr>
          <p:spPr bwMode="auto">
            <a:xfrm>
              <a:off x="3219450" y="4806677"/>
              <a:ext cx="5686425" cy="398463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/>
                <a:t>Offered “just because”</a:t>
              </a:r>
            </a:p>
          </p:txBody>
        </p:sp>
        <p:sp>
          <p:nvSpPr>
            <p:cNvPr id="48139" name="Text Box 15"/>
            <p:cNvSpPr txBox="1">
              <a:spLocks noChangeArrowheads="1"/>
            </p:cNvSpPr>
            <p:nvPr/>
          </p:nvSpPr>
          <p:spPr bwMode="auto">
            <a:xfrm>
              <a:off x="3205163" y="3109913"/>
              <a:ext cx="5686425" cy="39846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 anchorCtr="1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/>
                <a:t>Unavoidable</a:t>
              </a:r>
            </a:p>
          </p:txBody>
        </p:sp>
        <p:sp>
          <p:nvSpPr>
            <p:cNvPr id="48141" name="Text Box 17"/>
            <p:cNvSpPr txBox="1">
              <a:spLocks noChangeArrowheads="1"/>
            </p:cNvSpPr>
            <p:nvPr/>
          </p:nvSpPr>
          <p:spPr bwMode="auto">
            <a:xfrm>
              <a:off x="3127375" y="3482975"/>
              <a:ext cx="245285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i="1" dirty="0"/>
                <a:t>Examples: PI’s minimum 1%</a:t>
              </a:r>
            </a:p>
          </p:txBody>
        </p:sp>
        <p:sp>
          <p:nvSpPr>
            <p:cNvPr id="48142" name="Text Box 18"/>
            <p:cNvSpPr txBox="1">
              <a:spLocks noChangeArrowheads="1"/>
            </p:cNvSpPr>
            <p:nvPr/>
          </p:nvSpPr>
          <p:spPr bwMode="auto">
            <a:xfrm>
              <a:off x="3122613" y="4292600"/>
              <a:ext cx="5859462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i="1" dirty="0"/>
                <a:t>Example: Small awards where PI’s salary would be too great a </a:t>
              </a:r>
            </a:p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400" i="1" dirty="0"/>
                <a:t>portion of the awarded amount</a:t>
              </a:r>
            </a:p>
          </p:txBody>
        </p:sp>
        <p:sp>
          <p:nvSpPr>
            <p:cNvPr id="48143" name="AutoShape 19"/>
            <p:cNvSpPr>
              <a:spLocks noChangeArrowheads="1"/>
            </p:cNvSpPr>
            <p:nvPr/>
          </p:nvSpPr>
          <p:spPr bwMode="auto">
            <a:xfrm>
              <a:off x="2523302" y="1141042"/>
              <a:ext cx="842962" cy="242887"/>
            </a:xfrm>
            <a:prstGeom prst="rightArrow">
              <a:avLst>
                <a:gd name="adj1" fmla="val 50000"/>
                <a:gd name="adj2" fmla="val 867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48144" name="AutoShape 20"/>
            <p:cNvSpPr>
              <a:spLocks noChangeArrowheads="1"/>
            </p:cNvSpPr>
            <p:nvPr/>
          </p:nvSpPr>
          <p:spPr bwMode="auto">
            <a:xfrm>
              <a:off x="2243138" y="3195638"/>
              <a:ext cx="842962" cy="242887"/>
            </a:xfrm>
            <a:prstGeom prst="rightArrow">
              <a:avLst>
                <a:gd name="adj1" fmla="val 50000"/>
                <a:gd name="adj2" fmla="val 867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48145" name="AutoShape 21"/>
            <p:cNvSpPr>
              <a:spLocks noChangeArrowheads="1"/>
            </p:cNvSpPr>
            <p:nvPr/>
          </p:nvSpPr>
          <p:spPr bwMode="auto">
            <a:xfrm>
              <a:off x="2243138" y="3990975"/>
              <a:ext cx="842962" cy="242888"/>
            </a:xfrm>
            <a:prstGeom prst="rightArrow">
              <a:avLst>
                <a:gd name="adj1" fmla="val 50000"/>
                <a:gd name="adj2" fmla="val 867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  <p:sp>
          <p:nvSpPr>
            <p:cNvPr id="48146" name="AutoShape 22"/>
            <p:cNvSpPr>
              <a:spLocks noChangeArrowheads="1"/>
            </p:cNvSpPr>
            <p:nvPr/>
          </p:nvSpPr>
          <p:spPr bwMode="auto">
            <a:xfrm>
              <a:off x="2254367" y="4848649"/>
              <a:ext cx="842962" cy="223317"/>
            </a:xfrm>
            <a:prstGeom prst="rightArrow">
              <a:avLst>
                <a:gd name="adj1" fmla="val 50000"/>
                <a:gd name="adj2" fmla="val 8676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15000"/>
                </a:spcBef>
                <a:spcAft>
                  <a:spcPct val="15000"/>
                </a:spcAft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15000"/>
                </a:spcBef>
                <a:spcAft>
                  <a:spcPct val="15000"/>
                </a:spcAft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15000"/>
                </a:spcBef>
                <a:spcAft>
                  <a:spcPct val="15000"/>
                </a:spcAft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15000"/>
                </a:spcBef>
                <a:spcAft>
                  <a:spcPct val="15000"/>
                </a:spcAft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15000"/>
                </a:spcBef>
                <a:spcAft>
                  <a:spcPct val="1500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1950" y="1600081"/>
            <a:ext cx="784860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Mandatory Cost Share: </a:t>
            </a:r>
            <a:r>
              <a:rPr lang="en-US" dirty="0"/>
              <a:t>Cost sharing that is required by the sponsor as a condition for proposal submission and award acceptance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Voluntary Cost Share:</a:t>
            </a:r>
            <a:r>
              <a:rPr lang="en-US" dirty="0"/>
              <a:t> Cost sharing that is offered in a proposal’s budget but not required by the sponsor as a condition of proposal submission. Once offered by the institution and agreed to by the sponsor, it becomes an obligation the university must fulfill.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9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Outgoing </a:t>
            </a:r>
            <a:r>
              <a:rPr lang="en-US" altLang="en-US" sz="2400" dirty="0" smtClean="0">
                <a:solidFill>
                  <a:prstClr val="black"/>
                </a:solidFill>
              </a:rPr>
              <a:t>Subawards 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Additional </a:t>
            </a:r>
            <a:r>
              <a:rPr lang="en-US" altLang="en-US" sz="2400" dirty="0">
                <a:solidFill>
                  <a:prstClr val="black"/>
                </a:solidFill>
              </a:rPr>
              <a:t>Resources</a:t>
            </a:r>
            <a:endParaRPr lang="en-US" altLang="en-US" sz="24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8729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66700" y="350855"/>
            <a:ext cx="8610600" cy="762000"/>
          </a:xfrm>
        </p:spPr>
        <p:txBody>
          <a:bodyPr/>
          <a:lstStyle/>
          <a:p>
            <a:r>
              <a:rPr lang="en-US" altLang="en-US" dirty="0"/>
              <a:t>C</a:t>
            </a:r>
            <a:r>
              <a:rPr lang="en-US" altLang="en-US" dirty="0" smtClean="0"/>
              <a:t>ost sharing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30000"/>
              </a:spcBef>
              <a:buFont typeface="Wingdings" panose="05000000000000000000" pitchFamily="2" charset="2"/>
              <a:buChar char="§"/>
              <a:tabLst>
                <a:tab pos="3140075" algn="l"/>
              </a:tabLst>
            </a:pPr>
            <a:endParaRPr lang="en-US" altLang="en-US" sz="2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30000"/>
              </a:spcBef>
              <a:tabLst>
                <a:tab pos="3140075" algn="l"/>
              </a:tabLst>
            </a:pPr>
            <a:r>
              <a:rPr lang="en-US" altLang="en-US" sz="2000" b="1" dirty="0" smtClean="0">
                <a:ea typeface="Verdana" panose="020B0604030504040204" pitchFamily="34" charset="0"/>
                <a:cs typeface="Verdana" panose="020B0604030504040204" pitchFamily="34" charset="0"/>
              </a:rPr>
              <a:t>Uniform Guidance, § 200.306: Cost Sharing or Matching:</a:t>
            </a:r>
            <a:r>
              <a:rPr lang="en-US" altLang="en-US" sz="20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>
              <a:spcBef>
                <a:spcPct val="30000"/>
              </a:spcBef>
              <a:tabLst>
                <a:tab pos="3140075" algn="l"/>
              </a:tabLst>
            </a:pPr>
            <a:endParaRPr lang="en-US" altLang="en-US" sz="20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spcBef>
                <a:spcPct val="30000"/>
              </a:spcBef>
              <a:tabLst>
                <a:tab pos="3140075" algn="l"/>
              </a:tabLst>
            </a:pPr>
            <a:r>
              <a:rPr lang="en-US" alt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“Under Federal research proposals, voluntary committed cost sharing is not expected.”  </a:t>
            </a:r>
          </a:p>
          <a:p>
            <a:pPr lvl="1">
              <a:spcBef>
                <a:spcPct val="30000"/>
              </a:spcBef>
              <a:tabLst>
                <a:tab pos="3140075" algn="l"/>
              </a:tabLst>
            </a:pPr>
            <a:endParaRPr lang="en-US" altLang="en-US" sz="1600" dirty="0"/>
          </a:p>
          <a:p>
            <a:pPr lvl="1">
              <a:spcBef>
                <a:spcPct val="30000"/>
              </a:spcBef>
              <a:tabLst>
                <a:tab pos="3140075" algn="l"/>
              </a:tabLst>
            </a:pPr>
            <a:r>
              <a:rPr lang="en-US" altLang="en-US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“Criteria for considering voluntary committed cost sharing and any other program policy factors that may be used to determine who may receive a federal award must be explicitly described in the notice of funding opportunity.”</a:t>
            </a: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§"/>
              <a:tabLst>
                <a:tab pos="3140075" algn="l"/>
              </a:tabLst>
            </a:pPr>
            <a:endParaRPr lang="en-US" altLang="en-US" sz="2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Bef>
                <a:spcPct val="30000"/>
              </a:spcBef>
              <a:buFont typeface="Wingdings" panose="05000000000000000000" pitchFamily="2" charset="2"/>
              <a:buChar char="§"/>
              <a:tabLst>
                <a:tab pos="3140075" algn="l"/>
              </a:tabLst>
            </a:pPr>
            <a:endParaRPr lang="en-US" altLang="en-US" sz="2000" b="1" dirty="0" smtClean="0"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42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Commitments &amp; Cost 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At Award Set Up: </a:t>
            </a:r>
          </a:p>
          <a:p>
            <a:r>
              <a:rPr lang="en-US" sz="2000" dirty="0" smtClean="0"/>
              <a:t>Commitments only entered for those on </a:t>
            </a:r>
            <a:r>
              <a:rPr lang="en-US" sz="2000" dirty="0" err="1" smtClean="0"/>
              <a:t>NoA</a:t>
            </a:r>
            <a:endParaRPr lang="en-US" sz="2000" dirty="0" smtClean="0"/>
          </a:p>
          <a:p>
            <a:pPr lvl="1"/>
            <a:r>
              <a:rPr lang="en-US" sz="1600" dirty="0" smtClean="0"/>
              <a:t>Look at award to identify personnel</a:t>
            </a:r>
            <a:endParaRPr lang="en-US" sz="1200" dirty="0" smtClean="0"/>
          </a:p>
          <a:p>
            <a:pPr lvl="1"/>
            <a:r>
              <a:rPr lang="en-US" sz="1600" dirty="0" smtClean="0"/>
              <a:t>Then look at proposal to identify level of commitment 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Enter commitment into WISPER projects tab</a:t>
            </a:r>
          </a:p>
          <a:p>
            <a:pPr lvl="1"/>
            <a:r>
              <a:rPr lang="en-US" sz="1600" dirty="0" smtClean="0"/>
              <a:t>Paid or Cost Shared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All key personnel should be up to date with effort tasks (training and certification) before award can be set up. </a:t>
            </a:r>
          </a:p>
          <a:p>
            <a:endParaRPr lang="en-US" sz="2000" dirty="0" smtClean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866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8" y="3266827"/>
            <a:ext cx="7811590" cy="35149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WISPER – Effort Commitment Entry, A-basis, Sponsor Paid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981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200" b="1" kern="0" dirty="0"/>
              <a:t>Example 1</a:t>
            </a:r>
          </a:p>
          <a:p>
            <a:pPr marL="0" indent="0">
              <a:buNone/>
              <a:defRPr/>
            </a:pPr>
            <a:r>
              <a:rPr lang="en-US" sz="2000" kern="0" dirty="0"/>
              <a:t>Professor PI has promised 3</a:t>
            </a:r>
            <a:r>
              <a:rPr lang="en-US" sz="2000" kern="0" dirty="0" smtClean="0"/>
              <a:t> </a:t>
            </a:r>
            <a:r>
              <a:rPr lang="en-US" sz="2000" kern="0" dirty="0"/>
              <a:t>calendar months to the project in Year 1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800" kern="0" dirty="0"/>
              <a:t>3</a:t>
            </a:r>
            <a:r>
              <a:rPr lang="en-US" sz="1800" kern="0" dirty="0" smtClean="0"/>
              <a:t> </a:t>
            </a:r>
            <a:r>
              <a:rPr lang="en-US" sz="1800" kern="0" dirty="0"/>
              <a:t>calendar months = </a:t>
            </a:r>
            <a:r>
              <a:rPr lang="en-US" sz="1800" kern="0" dirty="0" smtClean="0"/>
              <a:t>25% </a:t>
            </a:r>
            <a:r>
              <a:rPr lang="en-US" sz="1800" kern="0" dirty="0"/>
              <a:t>effort commitment whether or not salary is being requested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48600" y="6416675"/>
            <a:ext cx="1295400" cy="365125"/>
          </a:xfrm>
        </p:spPr>
        <p:txBody>
          <a:bodyPr/>
          <a:lstStyle/>
          <a:p>
            <a:fld id="{684285FA-D047-4022-804F-76A77482A456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4443071"/>
            <a:ext cx="2286000" cy="3962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7800" y="4428655"/>
            <a:ext cx="457201" cy="47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9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WISPER – Effort Commitment Entry, A-basis, Sponsor Paid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47800"/>
          </a:xfrm>
        </p:spPr>
        <p:txBody>
          <a:bodyPr/>
          <a:lstStyle/>
          <a:p>
            <a:pPr marL="344488" indent="-344488">
              <a:buNone/>
            </a:pPr>
            <a:r>
              <a:rPr lang="en-US" altLang="en-US" sz="2000" dirty="0" smtClean="0"/>
              <a:t>One Commitment – Constant, paid by Sponsor, A-basis appointment.  Enter aggregate.</a:t>
            </a:r>
          </a:p>
          <a:p>
            <a:pPr marL="1257300" lvl="2" indent="-342900"/>
            <a:endParaRPr lang="en-US" altLang="en-US" sz="1400" dirty="0" smtClean="0"/>
          </a:p>
          <a:p>
            <a:pPr marL="914400" lvl="2" indent="0">
              <a:buNone/>
            </a:pPr>
            <a:r>
              <a:rPr lang="en-US" altLang="en-US" sz="1400" dirty="0" smtClean="0"/>
              <a:t>Year 1 -5:  Start = 7/1/15.  End =6/30/20.  </a:t>
            </a:r>
          </a:p>
          <a:p>
            <a:pPr marL="914400" lvl="2" indent="0">
              <a:buNone/>
            </a:pPr>
            <a:r>
              <a:rPr lang="en-US" altLang="en-US" sz="1400" dirty="0" smtClean="0"/>
              <a:t>3 Calendar Months: Commitment = 25%</a:t>
            </a:r>
          </a:p>
          <a:p>
            <a:pPr marL="914400" lvl="2" indent="0">
              <a:buNone/>
            </a:pPr>
            <a:r>
              <a:rPr lang="en-US" altLang="en-US" sz="1400" dirty="0" smtClean="0"/>
              <a:t>2 Calendar months: Commitment = 16.67% rounded to 17%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3429000"/>
            <a:ext cx="6901762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1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WISPER – Effort Commitment Entry, A-basis, Sponsor Paid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33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" b="1" dirty="0" smtClean="0"/>
              <a:t>Example 2</a:t>
            </a:r>
          </a:p>
          <a:p>
            <a:pPr>
              <a:buFontTx/>
              <a:buNone/>
            </a:pPr>
            <a:r>
              <a:rPr lang="en-US" altLang="en-US" sz="2000" dirty="0" smtClean="0"/>
              <a:t>	Multiple periods – Not constant, paid by Sponsor, A-basis appointment.  Enter each commitment period separately:</a:t>
            </a:r>
          </a:p>
          <a:p>
            <a:pPr marL="800100" lvl="1" indent="-342900">
              <a:buFontTx/>
              <a:buAutoNum type="arabicPeriod"/>
            </a:pPr>
            <a:r>
              <a:rPr lang="en-US" altLang="en-US" sz="1600" dirty="0" smtClean="0"/>
              <a:t>Year 1:  Start = 1/1/15.  End =12/31/15.  Commitment = 20%</a:t>
            </a:r>
          </a:p>
          <a:p>
            <a:pPr marL="800100" lvl="1" indent="-342900">
              <a:buFontTx/>
              <a:buAutoNum type="arabicPeriod"/>
            </a:pPr>
            <a:r>
              <a:rPr lang="en-US" altLang="en-US" sz="1600" dirty="0" smtClean="0"/>
              <a:t>Year 2:  Start = 1/1/16.  End= 12/31/16.  Commitment = 5%</a:t>
            </a:r>
          </a:p>
          <a:p>
            <a:pPr marL="800100" lvl="1" indent="-342900">
              <a:buFontTx/>
              <a:buAutoNum type="arabicPeriod"/>
            </a:pPr>
            <a:r>
              <a:rPr lang="en-US" altLang="en-US" sz="1600" dirty="0" smtClean="0"/>
              <a:t>Year 3:  Start = 1/1/17.  End =12/31/17.  Commitment = 20%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581400"/>
            <a:ext cx="6468125" cy="259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3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WISPER – Effort Commitments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96728" cy="5257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200" b="1" dirty="0" smtClean="0"/>
              <a:t>Summer Commitments – Academic (C or 9 month) Appointees</a:t>
            </a:r>
          </a:p>
          <a:p>
            <a:r>
              <a:rPr lang="en-US" altLang="en-US" sz="1800" dirty="0" smtClean="0"/>
              <a:t>Typically, budgets list “1 summer month” or “2 summer months” without identifying which month(s).</a:t>
            </a:r>
          </a:p>
          <a:p>
            <a:r>
              <a:rPr lang="en-US" altLang="en-US" sz="1800" dirty="0" smtClean="0"/>
              <a:t>Check with your Dean’s office for method to use. </a:t>
            </a:r>
          </a:p>
          <a:p>
            <a:r>
              <a:rPr lang="en-US" altLang="en-US" sz="1800" dirty="0" smtClean="0"/>
              <a:t>You may opt to enter summer effort for the summer period only:</a:t>
            </a:r>
          </a:p>
          <a:p>
            <a:pPr lvl="1"/>
            <a:r>
              <a:rPr lang="en-US" altLang="en-US" sz="1600" dirty="0" smtClean="0"/>
              <a:t>1 summer month: 33% from 6/1 – 8/31</a:t>
            </a:r>
          </a:p>
          <a:p>
            <a:pPr lvl="1"/>
            <a:r>
              <a:rPr lang="en-US" altLang="en-US" sz="1600" dirty="0" smtClean="0"/>
              <a:t>2 summer months: 67% from 6/1 – 8/31</a:t>
            </a:r>
          </a:p>
          <a:p>
            <a:pPr lvl="1"/>
            <a:r>
              <a:rPr lang="en-US" altLang="en-US" sz="1600" dirty="0" smtClean="0"/>
              <a:t>This method enables us to know that an individual is not overcommitted for the summer months</a:t>
            </a:r>
          </a:p>
          <a:p>
            <a:r>
              <a:rPr lang="en-US" altLang="en-US" sz="1800" dirty="0" smtClean="0"/>
              <a:t>You may opt to enter summer effort over the total calendar year: </a:t>
            </a:r>
          </a:p>
          <a:p>
            <a:pPr lvl="1"/>
            <a:r>
              <a:rPr lang="en-US" altLang="en-US" sz="1600" dirty="0" smtClean="0"/>
              <a:t>1 summer month: 1/12 = 8% </a:t>
            </a:r>
          </a:p>
          <a:p>
            <a:pPr lvl="1"/>
            <a:r>
              <a:rPr lang="en-US" altLang="en-US" sz="1600" dirty="0" smtClean="0"/>
              <a:t>2 summer months: 2/12 = 17</a:t>
            </a:r>
            <a:r>
              <a:rPr lang="en-US" altLang="en-US" sz="1600" dirty="0" smtClean="0"/>
              <a:t>%</a:t>
            </a:r>
          </a:p>
          <a:p>
            <a:r>
              <a:rPr lang="en-US" altLang="en-US" sz="1800" dirty="0" smtClean="0"/>
              <a:t>Either method can be used as long as all commitments for all projects for that individual are entered using the same method from above</a:t>
            </a:r>
            <a:endParaRPr lang="en-US" altLang="en-US" sz="1800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24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WISPER – Cost Share Payroll Commitments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300" dirty="0" smtClean="0"/>
              <a:t>If you are cost sharing, you must be careful while setting up the Project details.</a:t>
            </a:r>
          </a:p>
          <a:p>
            <a:r>
              <a:rPr lang="en-US" altLang="en-US" sz="2300" dirty="0" smtClean="0"/>
              <a:t>An appropriate source of funding should be used to provide the cost share.</a:t>
            </a:r>
          </a:p>
          <a:p>
            <a:r>
              <a:rPr lang="en-US" altLang="en-US" sz="2300" b="1" dirty="0" smtClean="0"/>
              <a:t>C-basis appointees</a:t>
            </a:r>
            <a:r>
              <a:rPr lang="en-US" altLang="en-US" sz="2300" dirty="0" smtClean="0"/>
              <a:t> are typically only paid on 101 funds during the academic year.</a:t>
            </a:r>
          </a:p>
          <a:p>
            <a:r>
              <a:rPr lang="en-US" altLang="en-US" sz="2300" dirty="0" smtClean="0"/>
              <a:t>If using 101 funds for </a:t>
            </a:r>
            <a:r>
              <a:rPr lang="en-US" altLang="en-US" sz="2300" b="1" dirty="0" smtClean="0"/>
              <a:t>C-basis appointees</a:t>
            </a:r>
            <a:r>
              <a:rPr lang="en-US" altLang="en-US" sz="2300" dirty="0" smtClean="0"/>
              <a:t>, cost share should be set up only during academic year, 9/1-5/31.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233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3" y="0"/>
            <a:ext cx="7672387" cy="1199213"/>
          </a:xfrm>
        </p:spPr>
        <p:txBody>
          <a:bodyPr/>
          <a:lstStyle/>
          <a:p>
            <a:r>
              <a:rPr lang="en-US" sz="3200" dirty="0" smtClean="0"/>
              <a:t>WISPER – Effort Commitment, A-basis, Sponsor Paid &amp; Cost Shared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67600" y="6416675"/>
            <a:ext cx="1295400" cy="365125"/>
          </a:xfrm>
        </p:spPr>
        <p:txBody>
          <a:bodyPr/>
          <a:lstStyle/>
          <a:p>
            <a:fld id="{684285FA-D047-4022-804F-76A77482A456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600200"/>
            <a:ext cx="8077200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eaLnBrk="1" hangingPunct="1">
              <a:spcBef>
                <a:spcPct val="20000"/>
              </a:spcBef>
              <a:defRPr/>
            </a:pPr>
            <a:r>
              <a:rPr lang="en-US" b="1" kern="0" dirty="0">
                <a:latin typeface="Verdana" pitchFamily="34" charset="0"/>
              </a:rPr>
              <a:t>Example 3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19" y="4267200"/>
            <a:ext cx="8496181" cy="1734751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981200" y="5257800"/>
            <a:ext cx="5715000" cy="6148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219325"/>
            <a:ext cx="51244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3" y="0"/>
            <a:ext cx="7672387" cy="1219200"/>
          </a:xfrm>
        </p:spPr>
        <p:txBody>
          <a:bodyPr/>
          <a:lstStyle/>
          <a:p>
            <a:r>
              <a:rPr lang="en-US" sz="3200" dirty="0" smtClean="0"/>
              <a:t>WISPER – Effort Commitment, A-basis, Sponsor Paid &amp; Cost Shared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lvl="0" eaLnBrk="0" hangingPunct="0">
              <a:buNone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3.	One Commitment – Paid partly by Sponsor and cost shared by University, A-basis appointment.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36" y="2506684"/>
            <a:ext cx="8621328" cy="376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13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WISPER – Effort Commitment, C-basis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1000"/>
          </a:xfrm>
        </p:spPr>
        <p:txBody>
          <a:bodyPr/>
          <a:lstStyle/>
          <a:p>
            <a:pPr lvl="0" eaLnBrk="0" hangingPunct="0">
              <a:buNone/>
            </a:pPr>
            <a:r>
              <a:rPr kumimoji="0" lang="en-US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Example 4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406" y="2089836"/>
            <a:ext cx="6121239" cy="453364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590800" y="4953000"/>
            <a:ext cx="13716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514600" y="5562600"/>
            <a:ext cx="39624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27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00" y="1600200"/>
            <a:ext cx="8305800" cy="609600"/>
          </a:xfrm>
        </p:spPr>
        <p:txBody>
          <a:bodyPr/>
          <a:lstStyle/>
          <a:p>
            <a:endParaRPr lang="en-US" sz="1600" dirty="0"/>
          </a:p>
          <a:p>
            <a:r>
              <a:rPr lang="en-US" sz="2000" dirty="0" smtClean="0"/>
              <a:t>Document Status 4.5 is used when an award is in negotiation. </a:t>
            </a:r>
          </a:p>
          <a:p>
            <a:endParaRPr lang="en-US" sz="1600" dirty="0" smtClean="0"/>
          </a:p>
          <a:p>
            <a:r>
              <a:rPr lang="en-US" sz="1600" dirty="0" smtClean="0"/>
              <a:t>RSP has received the award and is reviewing the language. </a:t>
            </a:r>
            <a:r>
              <a:rPr lang="en-US" sz="1600" dirty="0"/>
              <a:t>I</a:t>
            </a:r>
            <a:r>
              <a:rPr lang="en-US" sz="1600" dirty="0" smtClean="0"/>
              <a:t>f necessary we will negotiate the terms of the award with the Sponsor</a:t>
            </a:r>
            <a:r>
              <a:rPr lang="en-US" sz="1600" dirty="0"/>
              <a:t>. </a:t>
            </a:r>
            <a:r>
              <a:rPr lang="en-US" sz="1600" dirty="0" smtClean="0"/>
              <a:t>We are reviewing to make sure the language matches Wisconsin State Law, UW Policy and our Faculty interests. </a:t>
            </a:r>
          </a:p>
          <a:p>
            <a:endParaRPr lang="en-US" sz="1600" dirty="0" smtClean="0"/>
          </a:p>
          <a:p>
            <a:r>
              <a:rPr lang="en-US" sz="1600" dirty="0" smtClean="0"/>
              <a:t>Examples of terms </a:t>
            </a:r>
            <a:r>
              <a:rPr lang="en-US" sz="1600" dirty="0"/>
              <a:t>we look for in </a:t>
            </a:r>
            <a:r>
              <a:rPr lang="en-US" sz="1600" dirty="0" smtClean="0"/>
              <a:t>agreements:</a:t>
            </a:r>
            <a:endParaRPr lang="en-US" sz="1600" dirty="0"/>
          </a:p>
          <a:p>
            <a:r>
              <a:rPr lang="en-US" sz="1600" dirty="0" smtClean="0"/>
              <a:t>Invoicing </a:t>
            </a:r>
          </a:p>
          <a:p>
            <a:r>
              <a:rPr lang="en-US" sz="1600" dirty="0" smtClean="0"/>
              <a:t>Intellectual </a:t>
            </a:r>
            <a:r>
              <a:rPr lang="en-US" sz="1600" dirty="0"/>
              <a:t>property</a:t>
            </a:r>
          </a:p>
          <a:p>
            <a:r>
              <a:rPr lang="en-US" sz="1600" dirty="0"/>
              <a:t>Publication</a:t>
            </a:r>
          </a:p>
          <a:p>
            <a:r>
              <a:rPr lang="en-US" sz="1600" dirty="0"/>
              <a:t>Insurance</a:t>
            </a:r>
          </a:p>
          <a:p>
            <a:r>
              <a:rPr lang="en-US" sz="1600" dirty="0"/>
              <a:t>Confidentiality</a:t>
            </a:r>
          </a:p>
          <a:p>
            <a:endParaRPr lang="en-US" sz="1600" dirty="0"/>
          </a:p>
          <a:p>
            <a:r>
              <a:rPr lang="en-US" sz="1600" dirty="0" smtClean="0"/>
              <a:t>For more information on the status of negotiations you can view the SPO Action Tab in WISPER. </a:t>
            </a:r>
          </a:p>
          <a:p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Status 4.5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0E4606-F96C-428B-98F6-C755C0AA8A19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20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3" y="0"/>
            <a:ext cx="7672387" cy="1219200"/>
          </a:xfrm>
        </p:spPr>
        <p:txBody>
          <a:bodyPr/>
          <a:lstStyle/>
          <a:p>
            <a:r>
              <a:rPr lang="en-US" sz="3200" dirty="0" smtClean="0"/>
              <a:t>WISPER – Effort Commitment, C-basis, Sponsor Paid &amp; Cost Shared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00" y="1584757"/>
            <a:ext cx="6505575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413" y="0"/>
            <a:ext cx="7672387" cy="1219200"/>
          </a:xfrm>
        </p:spPr>
        <p:txBody>
          <a:bodyPr/>
          <a:lstStyle/>
          <a:p>
            <a:r>
              <a:rPr lang="en-US" sz="3200" dirty="0" smtClean="0"/>
              <a:t>WISPER – Effort Commitment, C-basis, Cost Shared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62000"/>
          </a:xfrm>
        </p:spPr>
        <p:txBody>
          <a:bodyPr/>
          <a:lstStyle/>
          <a:p>
            <a:pPr marL="0" lvl="0" indent="0" eaLnBrk="0" hangingPunct="0">
              <a:spcBef>
                <a:spcPct val="0"/>
              </a:spcBef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4. One Commitment </a:t>
            </a:r>
            <a:r>
              <a:rPr lang="en-US" altLang="en-US" sz="2000" dirty="0" smtClean="0">
                <a:solidFill>
                  <a:srgbClr val="000000"/>
                </a:solidFill>
              </a:rPr>
              <a:t>–Cost </a:t>
            </a:r>
            <a:r>
              <a:rPr lang="en-US" altLang="en-US" sz="2000" dirty="0">
                <a:solidFill>
                  <a:srgbClr val="000000"/>
                </a:solidFill>
              </a:rPr>
              <a:t>shared by University, C-basis appointment.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21" y="2362201"/>
            <a:ext cx="788027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Effort Process in a Nutshell:</a:t>
            </a:r>
            <a:endParaRPr lang="en-US" sz="36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4757479"/>
              </p:ext>
            </p:extLst>
          </p:nvPr>
        </p:nvGraphicFramePr>
        <p:xfrm>
          <a:off x="152400" y="16002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42</a:t>
            </a:fld>
            <a:endParaRPr lang="en-US" altLang="en-US" dirty="0"/>
          </a:p>
        </p:txBody>
      </p:sp>
      <p:sp>
        <p:nvSpPr>
          <p:cNvPr id="6" name="Left Brace 5"/>
          <p:cNvSpPr/>
          <p:nvPr/>
        </p:nvSpPr>
        <p:spPr>
          <a:xfrm rot="5400000">
            <a:off x="6785372" y="2130028"/>
            <a:ext cx="1059656" cy="1981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172200" y="2133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Effort expended by PI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305800" y="46482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48500" y="5181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Commitment met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29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</a:t>
            </a:r>
            <a:r>
              <a:rPr lang="en-US" sz="3200" dirty="0" smtClean="0"/>
              <a:t>Commitment Changes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/>
              <a:t>Changes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hlinkClick r:id="rId3"/>
              </a:rPr>
              <a:t>http://www.rsp.wisc.edu/forms/costshare.pdf</a:t>
            </a:r>
            <a:endParaRPr lang="en-US" alt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43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786" y="2743035"/>
            <a:ext cx="5736054" cy="3810330"/>
          </a:xfrm>
          <a:prstGeom prst="rect">
            <a:avLst/>
          </a:prstGeom>
        </p:spPr>
      </p:pic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5456420" y="4648200"/>
            <a:ext cx="287713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C00000"/>
                </a:solidFill>
                <a:latin typeface="Times" panose="02020603050405020304" pitchFamily="18" charset="0"/>
              </a:rPr>
              <a:t>You must check the appropriate box first.  Then appropriate questions will appear below. Send completed forms to Dean’s office, who will route to RSP.</a:t>
            </a:r>
          </a:p>
        </p:txBody>
      </p:sp>
      <p:cxnSp>
        <p:nvCxnSpPr>
          <p:cNvPr id="8" name="Straight Arrow Connector 7"/>
          <p:cNvCxnSpPr>
            <a:cxnSpLocks noChangeShapeType="1"/>
            <a:stCxn id="9" idx="6"/>
            <a:endCxn id="7" idx="1"/>
          </p:cNvCxnSpPr>
          <p:nvPr/>
        </p:nvCxnSpPr>
        <p:spPr bwMode="auto">
          <a:xfrm>
            <a:off x="2667000" y="5067300"/>
            <a:ext cx="2789420" cy="596563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2057400" y="4800600"/>
            <a:ext cx="609600" cy="533400"/>
          </a:xfrm>
          <a:prstGeom prst="ellipse">
            <a:avLst/>
          </a:prstGeom>
          <a:noFill/>
          <a:ln w="222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9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Outgoing </a:t>
            </a:r>
            <a:r>
              <a:rPr lang="en-US" altLang="en-US" sz="2400" dirty="0">
                <a:solidFill>
                  <a:prstClr val="black"/>
                </a:solidFill>
              </a:rPr>
              <a:t>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657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PI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altLang="en-US" sz="2400" dirty="0" smtClean="0"/>
              <a:t>Link is only available for those listed as PI</a:t>
            </a:r>
          </a:p>
          <a:p>
            <a:pPr marL="933450" lvl="1" indent="-533400">
              <a:lnSpc>
                <a:spcPct val="90000"/>
              </a:lnSpc>
            </a:pPr>
            <a:r>
              <a:rPr lang="en-US" altLang="en-US" sz="2000" dirty="0" smtClean="0"/>
              <a:t>Link at the top of the General tab &amp; the bottom of all other tabs</a:t>
            </a:r>
          </a:p>
          <a:p>
            <a:pPr marL="533400" indent="-533400"/>
            <a:r>
              <a:rPr lang="en-US" altLang="en-US" sz="2400" dirty="0" smtClean="0"/>
              <a:t>Award Signature must be completed before the request to set up the advance award or finalize set up of the projects.</a:t>
            </a:r>
          </a:p>
          <a:p>
            <a:pPr marL="533400" indent="-533400"/>
            <a:r>
              <a:rPr lang="en-US" altLang="en-US" sz="2400" dirty="0" smtClean="0"/>
              <a:t>Know whether the PI has signed by clicking on the Request signature button on the General Tab or looking in the Document History </a:t>
            </a:r>
          </a:p>
          <a:p>
            <a:pPr marL="533400" indent="-533400">
              <a:buNone/>
            </a:pPr>
            <a:r>
              <a:rPr lang="en-US" altLang="en-US" sz="2600" dirty="0" smtClean="0"/>
              <a:t>	</a:t>
            </a:r>
            <a:r>
              <a:rPr lang="en-US" altLang="en-US" sz="2400" dirty="0" smtClean="0"/>
              <a:t>(request using button on General Tab if needed)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45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478164"/>
            <a:ext cx="8852159" cy="134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9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WISPER – PI Signature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46</a:t>
            </a:fld>
            <a:endParaRPr lang="en-US" alt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51181"/>
            <a:ext cx="7410416" cy="3131950"/>
          </a:xfrm>
        </p:spPr>
      </p:pic>
      <p:sp>
        <p:nvSpPr>
          <p:cNvPr id="8" name="Oval 7"/>
          <p:cNvSpPr/>
          <p:nvPr/>
        </p:nvSpPr>
        <p:spPr>
          <a:xfrm>
            <a:off x="304800" y="3536156"/>
            <a:ext cx="20574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01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WISPER – PI Signature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8" y="1876971"/>
            <a:ext cx="713321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871922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WISPER – PI Signature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501" y="1655799"/>
            <a:ext cx="4114997" cy="441476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22692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27" y="2110740"/>
            <a:ext cx="6781800" cy="4747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PI Signature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PI signature on History tab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49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5034" y="5715000"/>
            <a:ext cx="498167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8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Status 5 – Setup. </a:t>
            </a:r>
            <a:br>
              <a:rPr lang="en-US" dirty="0" smtClean="0"/>
            </a:br>
            <a:r>
              <a:rPr lang="en-US" sz="3200" dirty="0" smtClean="0"/>
              <a:t>Projects Tab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800" dirty="0" smtClean="0"/>
              <a:t>	WISPER </a:t>
            </a:r>
            <a:r>
              <a:rPr lang="en-US" altLang="en-US" sz="1800" dirty="0"/>
              <a:t>Document Status </a:t>
            </a:r>
            <a:r>
              <a:rPr lang="en-US" altLang="en-US" sz="1800" dirty="0" smtClean="0"/>
              <a:t>5 </a:t>
            </a:r>
            <a:r>
              <a:rPr lang="en-US" altLang="en-US" sz="1800" dirty="0"/>
              <a:t>is used when an </a:t>
            </a:r>
            <a:r>
              <a:rPr lang="en-US" altLang="en-US" sz="1800" dirty="0" smtClean="0"/>
              <a:t>award has been received and the language is acceptable for account setup. </a:t>
            </a:r>
          </a:p>
          <a:p>
            <a:pPr marL="398463" indent="-398463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800" dirty="0" smtClean="0"/>
              <a:t>	We need to Capture DETAILS about how to manage the finances under the award such as: </a:t>
            </a:r>
          </a:p>
          <a:p>
            <a:pPr marL="1149350" lvl="1" indent="-350838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dirty="0" smtClean="0"/>
              <a:t>Federal/Non-Federal Award</a:t>
            </a:r>
          </a:p>
          <a:p>
            <a:pPr marL="1149350" lvl="1" indent="-350838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dirty="0" smtClean="0"/>
              <a:t>Mandatory/Voluntary Committed Cost Sharing</a:t>
            </a:r>
          </a:p>
          <a:p>
            <a:pPr marL="1149350" lvl="1" indent="-350838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dirty="0" smtClean="0"/>
              <a:t>Multiple projects at the time of award </a:t>
            </a:r>
          </a:p>
          <a:p>
            <a:pPr marL="1149350" lvl="1" indent="-350838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dirty="0" smtClean="0"/>
              <a:t>Compliance protocols </a:t>
            </a:r>
          </a:p>
          <a:p>
            <a:pPr marL="1149350" lvl="1" indent="-350838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dirty="0" smtClean="0"/>
              <a:t>Spending edits</a:t>
            </a:r>
          </a:p>
          <a:p>
            <a:pPr marL="1149350" lvl="1" indent="-350838">
              <a:lnSpc>
                <a:spcPct val="90000"/>
              </a:lnSpc>
              <a:spcBef>
                <a:spcPct val="50000"/>
              </a:spcBef>
            </a:pPr>
            <a:r>
              <a:rPr lang="en-US" altLang="en-US" sz="1800" dirty="0" smtClean="0"/>
              <a:t>Effort commitments</a:t>
            </a:r>
          </a:p>
          <a:p>
            <a:pPr marL="398463" indent="-398463">
              <a:lnSpc>
                <a:spcPct val="90000"/>
              </a:lnSpc>
              <a:spcBef>
                <a:spcPct val="50000"/>
              </a:spcBef>
              <a:buNone/>
            </a:pPr>
            <a:r>
              <a:rPr lang="en-US" altLang="en-US" sz="1800" dirty="0" smtClean="0"/>
              <a:t>	Data can be entered at any time but </a:t>
            </a:r>
            <a:r>
              <a:rPr lang="en-US" altLang="en-US" sz="1800" u="sng" dirty="0" smtClean="0"/>
              <a:t>is required </a:t>
            </a:r>
            <a:r>
              <a:rPr lang="en-US" altLang="en-US" sz="1800" dirty="0" smtClean="0"/>
              <a:t>before RSP can generate the Account Number or Advance Account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57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Outgoing 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4586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FCOI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At award set up RSP checks to ensure all key personnel are up to day with FCOI tasks</a:t>
            </a:r>
            <a:endParaRPr lang="en-US" sz="2000" dirty="0"/>
          </a:p>
          <a:p>
            <a:r>
              <a:rPr lang="en-US" sz="2000" b="1" dirty="0" smtClean="0"/>
              <a:t>University COI Policy:</a:t>
            </a:r>
          </a:p>
          <a:p>
            <a:pPr lvl="1"/>
            <a:r>
              <a:rPr lang="en-US" altLang="en-US" sz="1800" dirty="0" smtClean="0"/>
              <a:t>All Key </a:t>
            </a:r>
            <a:r>
              <a:rPr lang="en-US" altLang="en-US" sz="1800" dirty="0"/>
              <a:t>Personnel required to have a valid annual OAR on file to receive RSP award set-up </a:t>
            </a:r>
            <a:r>
              <a:rPr lang="en-US" altLang="en-US" sz="1800" dirty="0" smtClean="0"/>
              <a:t>services</a:t>
            </a:r>
          </a:p>
          <a:p>
            <a:pPr lvl="1"/>
            <a:r>
              <a:rPr lang="en-US" altLang="en-US" sz="1800" dirty="0"/>
              <a:t>Annual OAR submissions are due May 1st of each year</a:t>
            </a:r>
          </a:p>
          <a:p>
            <a:pPr lvl="1"/>
            <a:r>
              <a:rPr lang="en-US" altLang="en-US" sz="1800" dirty="0"/>
              <a:t>This is indicated on the General </a:t>
            </a:r>
            <a:r>
              <a:rPr lang="en-US" altLang="en-US" sz="1800" dirty="0" smtClean="0"/>
              <a:t>Tab </a:t>
            </a:r>
            <a:r>
              <a:rPr lang="en-US" altLang="en-US" sz="1800" dirty="0"/>
              <a:t>of each WISPER record</a:t>
            </a:r>
            <a:r>
              <a:rPr lang="en-US" altLang="en-US" sz="1800" dirty="0" smtClean="0"/>
              <a:t>.</a:t>
            </a:r>
          </a:p>
          <a:p>
            <a:pPr lvl="1"/>
            <a:endParaRPr lang="en-US" altLang="en-US" sz="2000" dirty="0"/>
          </a:p>
          <a:p>
            <a:r>
              <a:rPr lang="en-US" sz="2000" b="1" dirty="0" smtClean="0"/>
              <a:t>PHS FCOI Policy: </a:t>
            </a:r>
          </a:p>
          <a:p>
            <a:pPr lvl="1"/>
            <a:r>
              <a:rPr lang="en-US" altLang="en-US" sz="1800" dirty="0" smtClean="0"/>
              <a:t>All Key </a:t>
            </a:r>
            <a:r>
              <a:rPr lang="en-US" altLang="en-US" sz="1800" dirty="0"/>
              <a:t>Personnel </a:t>
            </a:r>
            <a:r>
              <a:rPr lang="en-US" altLang="en-US" sz="1800" dirty="0" smtClean="0"/>
              <a:t>as listed in </a:t>
            </a:r>
            <a:r>
              <a:rPr lang="en-US" altLang="en-US" sz="1800" smtClean="0"/>
              <a:t>the proposal </a:t>
            </a:r>
            <a:r>
              <a:rPr lang="en-US" altLang="en-US" sz="1800" dirty="0"/>
              <a:t>will need to complete FCOI training. </a:t>
            </a:r>
            <a:endParaRPr lang="en-US" altLang="en-US" sz="1800" dirty="0" smtClean="0"/>
          </a:p>
          <a:p>
            <a:pPr lvl="1"/>
            <a:r>
              <a:rPr lang="en-US" altLang="en-US" sz="1800" dirty="0" smtClean="0"/>
              <a:t>All Key </a:t>
            </a:r>
            <a:r>
              <a:rPr lang="en-US" altLang="en-US" sz="1800" dirty="0"/>
              <a:t>Personnel will need to update their OAR at </a:t>
            </a:r>
            <a:r>
              <a:rPr lang="en-US" altLang="en-US" sz="1800" u="sng" dirty="0"/>
              <a:t>time of Award </a:t>
            </a:r>
            <a:r>
              <a:rPr lang="en-US" altLang="en-US" sz="1800" u="sng" dirty="0" smtClean="0"/>
              <a:t>Set Up</a:t>
            </a:r>
            <a:r>
              <a:rPr lang="en-US" altLang="en-US" sz="1800" dirty="0"/>
              <a:t>. </a:t>
            </a:r>
            <a:endParaRPr lang="en-US" altLang="en-US" sz="1800" dirty="0" smtClean="0"/>
          </a:p>
          <a:p>
            <a:pPr lvl="1"/>
            <a:r>
              <a:rPr lang="en-US" sz="1800" dirty="0"/>
              <a:t>Agencies Using the PHS FCOI Regulations: </a:t>
            </a:r>
            <a:r>
              <a:rPr lang="en-US" sz="1800" dirty="0">
                <a:hlinkClick r:id="rId2"/>
              </a:rPr>
              <a:t>http://sites.nationalacademies.org/PGA/fdp/PGA_070596</a:t>
            </a:r>
            <a:endParaRPr lang="en-US" sz="1800" dirty="0"/>
          </a:p>
          <a:p>
            <a:pPr lvl="1"/>
            <a:endParaRPr lang="en-US" altLang="en-US" sz="1800" u="sng" dirty="0"/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979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University FCOI </a:t>
            </a:r>
            <a:r>
              <a:rPr lang="en-US" dirty="0"/>
              <a:t>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dirty="0"/>
              <a:t>All PI/Co-I and Key Personnel </a:t>
            </a:r>
            <a:r>
              <a:rPr lang="en-US" altLang="en-US" sz="2000" dirty="0" smtClean="0"/>
              <a:t>required to have a valid annual OAR on file to receive RSP award set-up services</a:t>
            </a:r>
          </a:p>
          <a:p>
            <a:r>
              <a:rPr lang="en-US" sz="2000" dirty="0" smtClean="0"/>
              <a:t>Annual OAR submissions are due May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of each year</a:t>
            </a:r>
          </a:p>
          <a:p>
            <a:r>
              <a:rPr lang="en-US" sz="2000" dirty="0" smtClean="0"/>
              <a:t>This is indicated on the General tab of each WISPER record. </a:t>
            </a:r>
          </a:p>
          <a:p>
            <a:pPr marL="0" indent="0">
              <a:buNone/>
            </a:pPr>
            <a:r>
              <a:rPr lang="en-US" sz="2000" dirty="0" smtClean="0"/>
              <a:t>Here: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And Here: 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4939936"/>
            <a:ext cx="7639050" cy="16504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5" y="3329905"/>
            <a:ext cx="7674610" cy="11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PHS FCOI Regulations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dirty="0" smtClean="0">
                <a:hlinkClick r:id="rId3"/>
              </a:rPr>
              <a:t>http://www.gpo.gov/fdsys/pkg/FR-2011-08-25/pdf/2011-21633.pdf</a:t>
            </a:r>
            <a:endParaRPr lang="en-US" altLang="en-US" sz="2800" dirty="0" smtClean="0"/>
          </a:p>
          <a:p>
            <a:r>
              <a:rPr lang="en-US" altLang="en-US" sz="2800" dirty="0" smtClean="0">
                <a:hlinkClick r:id="rId4"/>
              </a:rPr>
              <a:t>http://grants.nih.gov/grants/policy/coi/</a:t>
            </a:r>
            <a:endParaRPr lang="en-US" altLang="en-US" sz="2800" dirty="0" smtClean="0"/>
          </a:p>
          <a:p>
            <a:endParaRPr lang="en-US" altLang="en-US" sz="1600" dirty="0" smtClean="0"/>
          </a:p>
          <a:p>
            <a:r>
              <a:rPr lang="en-US" altLang="en-US" sz="3000" dirty="0"/>
              <a:t>All PI/Co-I and Key Personnel identified in the </a:t>
            </a:r>
            <a:r>
              <a:rPr lang="en-US" altLang="en-US" sz="3000" b="1" dirty="0"/>
              <a:t>proposal</a:t>
            </a:r>
            <a:r>
              <a:rPr lang="en-US" altLang="en-US" sz="3000" dirty="0"/>
              <a:t> for a PHS award will need to complete FCOI training. </a:t>
            </a:r>
          </a:p>
          <a:p>
            <a:r>
              <a:rPr lang="en-US" altLang="en-US" sz="3000" dirty="0"/>
              <a:t>All PI/Co-I and Key Personnel will need to update their OAR at time of Award Setup. </a:t>
            </a:r>
            <a:endParaRPr lang="en-US" altLang="en-US" sz="3000" dirty="0" smtClean="0"/>
          </a:p>
          <a:p>
            <a:pPr marL="0" indent="0">
              <a:buNone/>
            </a:pPr>
            <a:r>
              <a:rPr lang="en-US" altLang="en-US" sz="1600" dirty="0" smtClean="0"/>
              <a:t>*</a:t>
            </a:r>
            <a:r>
              <a:rPr lang="en-US" altLang="en-US" sz="1600" dirty="0"/>
              <a:t>OAR updated within the last 30 days of record being added into FAST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6636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PHS FCOI </a:t>
            </a:r>
            <a:r>
              <a:rPr lang="en-US" dirty="0" smtClean="0"/>
              <a:t>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Agencies Using the PHS FCOI Regulations: </a:t>
            </a: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sites.nationalacademies.org/PGA/fdp/PGA_070596</a:t>
            </a:r>
            <a:endParaRPr lang="en-US" sz="2400" dirty="0" smtClean="0"/>
          </a:p>
          <a:p>
            <a:r>
              <a:rPr lang="en-US" sz="2400" dirty="0" smtClean="0"/>
              <a:t>This is also reflected in WISPER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54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641" y="3315970"/>
            <a:ext cx="5914717" cy="309562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447800" y="5334000"/>
            <a:ext cx="13716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PHS FCOI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Process for FCOI Check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Key personnel are identified by RSP and loaded into the personnel section of the General tab in WISPER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Record is </a:t>
            </a:r>
            <a:r>
              <a:rPr lang="en-US" sz="2000" dirty="0"/>
              <a:t>then loaded to </a:t>
            </a:r>
            <a:r>
              <a:rPr lang="en-US" sz="2000" dirty="0" smtClean="0"/>
              <a:t>FAST by </a:t>
            </a:r>
            <a:r>
              <a:rPr lang="en-US" sz="2000" dirty="0"/>
              <a:t>(FCOI Award Setup </a:t>
            </a:r>
            <a:r>
              <a:rPr lang="en-US" sz="2000" dirty="0" smtClean="0"/>
              <a:t>Tool)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Key personnel </a:t>
            </a:r>
            <a:r>
              <a:rPr lang="en-US" sz="2000" dirty="0" smtClean="0"/>
              <a:t>are notified via email and instructed to complete FCOI requirements. Department contact is also copied on this e-mail.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FAST tracks and logs FCOI items in compliance and emails RSP when items are completed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Only when all items are completed will RSP move forward. 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956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FCOI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FAST: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my.gradsch.wisc.edu/coi-rsp/setupListView.pl</a:t>
            </a:r>
            <a:endParaRPr lang="en-US" sz="2400" dirty="0"/>
          </a:p>
          <a:p>
            <a:r>
              <a:rPr lang="en-US" sz="2400" dirty="0" smtClean="0"/>
              <a:t>Has search options</a:t>
            </a:r>
          </a:p>
          <a:p>
            <a:r>
              <a:rPr lang="en-US" sz="2400" dirty="0" smtClean="0"/>
              <a:t>Separated by awards that have pending clearance, reports to submit, and awards ready for set up</a:t>
            </a:r>
          </a:p>
          <a:p>
            <a:pPr lvl="1"/>
            <a:r>
              <a:rPr lang="en-US" sz="1600" dirty="0" smtClean="0"/>
              <a:t>By selective the specific record you can see all items not completed and who needs to complete them</a:t>
            </a:r>
          </a:p>
          <a:p>
            <a:pPr lvl="1"/>
            <a:r>
              <a:rPr lang="en-US" sz="1600" dirty="0" smtClean="0"/>
              <a:t>Key personnel need to have FCOI training completed and OAR updated within the last 30 days of record being added into FAST</a:t>
            </a:r>
          </a:p>
          <a:p>
            <a:pPr lvl="1"/>
            <a:r>
              <a:rPr lang="en-US" sz="1600" dirty="0" smtClean="0"/>
              <a:t>If key personnel have any reportable items they will work with the COI office to address them and develop a management plan if needed</a:t>
            </a:r>
          </a:p>
          <a:p>
            <a:pPr lvl="1"/>
            <a:r>
              <a:rPr lang="en-US" sz="1600" dirty="0" smtClean="0"/>
              <a:t>RSP will submit all reports to the sponsor if necessary</a:t>
            </a:r>
          </a:p>
          <a:p>
            <a:pPr lvl="1"/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7852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PHS FCOI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FAST: </a:t>
            </a:r>
            <a:r>
              <a:rPr lang="en-US" sz="2400" dirty="0" smtClean="0">
                <a:hlinkClick r:id="rId2"/>
              </a:rPr>
              <a:t>https://my.gradsch.wisc.edu/coi-rsp/coiDashboard.pl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57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" y="2524454"/>
            <a:ext cx="9144000" cy="425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WISPER – I’ve Completed Project Entry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76886"/>
            <a:ext cx="4598280" cy="3071313"/>
          </a:xfrm>
        </p:spPr>
        <p:txBody>
          <a:bodyPr/>
          <a:lstStyle/>
          <a:p>
            <a:pPr marL="398463" indent="-398463">
              <a:lnSpc>
                <a:spcPct val="90000"/>
              </a:lnSpc>
              <a:buNone/>
              <a:defRPr/>
            </a:pPr>
            <a:r>
              <a:rPr lang="en-US" sz="7200" dirty="0"/>
              <a:t>Validate!</a:t>
            </a:r>
          </a:p>
          <a:p>
            <a:pPr marL="398463" indent="-398463">
              <a:lnSpc>
                <a:spcPct val="90000"/>
              </a:lnSpc>
              <a:defRPr/>
            </a:pPr>
            <a:r>
              <a:rPr lang="en-US" sz="2000" dirty="0"/>
              <a:t>If RSP sent you an approval, respond to it.</a:t>
            </a:r>
          </a:p>
          <a:p>
            <a:pPr marL="398463" indent="-398463">
              <a:lnSpc>
                <a:spcPct val="90000"/>
              </a:lnSpc>
              <a:defRPr/>
            </a:pPr>
            <a:r>
              <a:rPr lang="en-US" sz="2000" dirty="0"/>
              <a:t>Make sure to click “Validate” button prior to responding to the approval. Correct any errors. Errors appear in </a:t>
            </a:r>
            <a:r>
              <a:rPr lang="en-US" sz="2000" dirty="0">
                <a:solidFill>
                  <a:srgbClr val="FF0000"/>
                </a:solidFill>
              </a:rPr>
              <a:t>RED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58</a:t>
            </a:fld>
            <a:endParaRPr lang="en-US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25" y="1905000"/>
            <a:ext cx="4709056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9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</a:t>
            </a:r>
            <a:br>
              <a:rPr lang="en-US" dirty="0" smtClean="0"/>
            </a:br>
            <a:r>
              <a:rPr lang="en-US" dirty="0" smtClean="0"/>
              <a:t>Account Setup Completion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When validation is complete and the project is ready for setup- approve the original Setup Projects Approval request from RSP.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RSP will review the WISPER record and generate the project number.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The WISPER record will be switched to Status 6 and locked.  The award and project information will be visible </a:t>
            </a:r>
            <a:r>
              <a:rPr lang="en-US" sz="2400" dirty="0"/>
              <a:t>in </a:t>
            </a:r>
            <a:r>
              <a:rPr lang="en-US" sz="2400" dirty="0" smtClean="0"/>
              <a:t>WISDM the following day. </a:t>
            </a:r>
          </a:p>
          <a:p>
            <a:pPr marL="0" indent="0">
              <a:buNone/>
            </a:pPr>
            <a:r>
              <a:rPr lang="en-US" sz="2400" dirty="0" smtClean="0"/>
              <a:t>https</a:t>
            </a:r>
            <a:r>
              <a:rPr lang="en-US" sz="2400" dirty="0"/>
              <a:t>://wisdm2.doit.wisc.edu/wisdm2/Main.aspx</a:t>
            </a:r>
            <a:endParaRPr lang="en-US" sz="24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59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3424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 smtClean="0">
                <a:solidFill>
                  <a:prstClr val="black"/>
                </a:solidFill>
              </a:rPr>
              <a:t>Accounts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Outgoing </a:t>
            </a:r>
            <a:r>
              <a:rPr lang="en-US" altLang="en-US" sz="2400" dirty="0">
                <a:solidFill>
                  <a:prstClr val="black"/>
                </a:solidFill>
              </a:rPr>
              <a:t>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508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b="1" u="sng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b="1" u="sng" dirty="0">
                <a:solidFill>
                  <a:prstClr val="black"/>
                </a:solidFill>
              </a:rPr>
              <a:t>A</a:t>
            </a:r>
            <a:r>
              <a:rPr lang="en-US" altLang="en-US" sz="2400" b="1" u="sng" dirty="0" smtClean="0">
                <a:solidFill>
                  <a:prstClr val="black"/>
                </a:solidFill>
              </a:rPr>
              <a:t>ccounts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Outgoing </a:t>
            </a:r>
            <a:r>
              <a:rPr lang="en-US" altLang="en-US" sz="2400" dirty="0">
                <a:solidFill>
                  <a:prstClr val="black"/>
                </a:solidFill>
              </a:rPr>
              <a:t>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808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 – Advance </a:t>
            </a:r>
            <a:r>
              <a:rPr lang="en-US" dirty="0" smtClean="0"/>
              <a:t>Accounts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>
              <a:lnSpc>
                <a:spcPct val="80000"/>
              </a:lnSpc>
              <a:buNone/>
            </a:pPr>
            <a:r>
              <a:rPr lang="en-US" altLang="en-US" sz="2800" b="1" dirty="0" smtClean="0">
                <a:solidFill>
                  <a:srgbClr val="990000"/>
                </a:solidFill>
              </a:rPr>
              <a:t>Request Advance </a:t>
            </a:r>
            <a:r>
              <a:rPr lang="en-US" altLang="en-US" sz="2800" b="1" dirty="0" smtClean="0">
                <a:solidFill>
                  <a:srgbClr val="990000"/>
                </a:solidFill>
              </a:rPr>
              <a:t>Account Setup</a:t>
            </a:r>
            <a:endParaRPr lang="en-US" altLang="en-US" sz="2800" b="1" dirty="0" smtClean="0">
              <a:solidFill>
                <a:srgbClr val="990000"/>
              </a:solidFill>
            </a:endParaRPr>
          </a:p>
          <a:p>
            <a:pPr marL="398463" indent="-398463">
              <a:lnSpc>
                <a:spcPct val="80000"/>
              </a:lnSpc>
              <a:buNone/>
            </a:pPr>
            <a:r>
              <a:rPr lang="en-US" altLang="en-US" sz="2200" dirty="0" smtClean="0"/>
              <a:t>Projects to be set up in advance of the award a) being received or b) fully executed. </a:t>
            </a:r>
            <a:endParaRPr lang="en-US" altLang="en-US" sz="2200" dirty="0" smtClean="0">
              <a:solidFill>
                <a:srgbClr val="990000"/>
              </a:solidFill>
            </a:endParaRPr>
          </a:p>
          <a:p>
            <a:pPr marL="1311275" lvl="1" indent="-514350">
              <a:lnSpc>
                <a:spcPct val="80000"/>
              </a:lnSpc>
              <a:buFont typeface="Verdana" panose="020B0604030504040204" pitchFamily="34" charset="0"/>
              <a:buAutoNum type="arabicPeriod"/>
            </a:pPr>
            <a:r>
              <a:rPr lang="en-US" altLang="en-US" sz="2400" dirty="0" smtClean="0"/>
              <a:t>Complete all information on Projects tab</a:t>
            </a:r>
          </a:p>
          <a:p>
            <a:pPr marL="1311275" lvl="1" indent="-514350">
              <a:lnSpc>
                <a:spcPct val="80000"/>
              </a:lnSpc>
              <a:buFont typeface="Verdana" panose="020B0604030504040204" pitchFamily="34" charset="0"/>
              <a:buAutoNum type="arabicPeriod"/>
            </a:pPr>
            <a:r>
              <a:rPr lang="en-US" altLang="en-US" sz="2400" dirty="0" smtClean="0"/>
              <a:t>Validate!</a:t>
            </a:r>
          </a:p>
          <a:p>
            <a:pPr marL="1311275" lvl="1" indent="-514350">
              <a:lnSpc>
                <a:spcPct val="80000"/>
              </a:lnSpc>
              <a:buFont typeface="Verdana" panose="020B0604030504040204" pitchFamily="34" charset="0"/>
              <a:buAutoNum type="arabicPeriod"/>
            </a:pPr>
            <a:r>
              <a:rPr lang="en-US" altLang="en-US" sz="2400" dirty="0" smtClean="0"/>
              <a:t>Add approval REQUEST ADVANCE AWARD SETUP to your Division</a:t>
            </a:r>
          </a:p>
          <a:p>
            <a:pPr marL="1311275" lvl="1" indent="-514350">
              <a:lnSpc>
                <a:spcPct val="80000"/>
              </a:lnSpc>
              <a:buFont typeface="Verdana" panose="020B0604030504040204" pitchFamily="34" charset="0"/>
              <a:buAutoNum type="arabicPeriod"/>
            </a:pPr>
            <a:r>
              <a:rPr lang="en-US" altLang="en-US" sz="2400" dirty="0" smtClean="0"/>
              <a:t>Division then notifies RSP via Division Action page</a:t>
            </a:r>
          </a:p>
          <a:p>
            <a:pPr marL="1311275" lvl="1" indent="-514350">
              <a:lnSpc>
                <a:spcPct val="80000"/>
              </a:lnSpc>
              <a:buFont typeface="Verdana" panose="020B0604030504040204" pitchFamily="34" charset="0"/>
              <a:buAutoNum type="arabicPeriod"/>
            </a:pPr>
            <a:r>
              <a:rPr lang="en-US" altLang="en-US" sz="2400" dirty="0" smtClean="0"/>
              <a:t>The day after advance award set up is completed, an email notification is sent to those on Department email contacts list.  Check Document History if you are not listed.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99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Outgoing Subawards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0817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 </a:t>
            </a:r>
            <a:r>
              <a:rPr lang="en-US" sz="3600" dirty="0" smtClean="0"/>
              <a:t>Outgoing Subawards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/>
              <a:t>RSP is notified that an award includes subaward activity by the Subaward Question on the WISPER General Tab. </a:t>
            </a:r>
          </a:p>
          <a:p>
            <a:endParaRPr lang="en-US" sz="2000" dirty="0" smtClean="0"/>
          </a:p>
          <a:p>
            <a:r>
              <a:rPr lang="en-US" sz="2000" dirty="0" smtClean="0"/>
              <a:t>When a record is completed an automated email is sent to the campus contact, and the PI, with instructions for having the sub-award issued. </a:t>
            </a:r>
          </a:p>
          <a:p>
            <a:endParaRPr lang="en-US" sz="2000" dirty="0" smtClean="0"/>
          </a:p>
          <a:p>
            <a:r>
              <a:rPr lang="en-US" sz="2000" dirty="0"/>
              <a:t>D</a:t>
            </a:r>
            <a:r>
              <a:rPr lang="en-US" sz="2000" dirty="0" smtClean="0"/>
              <a:t>epartmental personnel will need to submit a request via the sub-award portal to RSP for sub-award issuance. </a:t>
            </a:r>
          </a:p>
          <a:p>
            <a:endParaRPr lang="en-US" sz="2000" dirty="0" smtClean="0"/>
          </a:p>
          <a:p>
            <a:r>
              <a:rPr lang="en-US" sz="2000" dirty="0" smtClean="0"/>
              <a:t>RSP will complete an internal risk assessment and determination prior to issuance</a:t>
            </a:r>
            <a:r>
              <a:rPr lang="en-US" sz="2000" dirty="0"/>
              <a:t> </a:t>
            </a:r>
            <a:r>
              <a:rPr lang="en-US" sz="2000" dirty="0" smtClean="0"/>
              <a:t>and work with the Department if questions arise. </a:t>
            </a:r>
          </a:p>
          <a:p>
            <a:endParaRPr lang="en-US" sz="2000" dirty="0"/>
          </a:p>
          <a:p>
            <a:r>
              <a:rPr lang="en-US" sz="2000" dirty="0" smtClean="0"/>
              <a:t>For more info: </a:t>
            </a:r>
            <a:r>
              <a:rPr lang="en-US" sz="2000" dirty="0">
                <a:hlinkClick r:id="rId3"/>
              </a:rPr>
              <a:t>https://</a:t>
            </a:r>
            <a:r>
              <a:rPr lang="en-US" sz="2000" dirty="0" smtClean="0">
                <a:hlinkClick r:id="rId3"/>
              </a:rPr>
              <a:t>www.rsp.wisc.edu/awardmgt/subagmts.cfm</a:t>
            </a:r>
            <a:r>
              <a:rPr lang="en-US" sz="2000" dirty="0" smtClean="0"/>
              <a:t> 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9753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WISPER-Agenda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Award Negotiation and Setup Process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WISPER Projects tab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protocols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Entering Project Detail Information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Effort commitments &amp; Cost sharing 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PI signature</a:t>
            </a: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FCOI confirmation and Final Validation</a:t>
            </a:r>
          </a:p>
          <a:p>
            <a:pPr lvl="0"/>
            <a:r>
              <a:rPr lang="en-US" altLang="en-US" sz="2400" dirty="0" smtClean="0">
                <a:solidFill>
                  <a:prstClr val="black"/>
                </a:solidFill>
              </a:rPr>
              <a:t>Advance </a:t>
            </a:r>
            <a:r>
              <a:rPr lang="en-US" altLang="en-US" sz="2400" dirty="0">
                <a:solidFill>
                  <a:prstClr val="black"/>
                </a:solidFill>
              </a:rPr>
              <a:t>A</a:t>
            </a:r>
            <a:r>
              <a:rPr lang="en-US" altLang="en-US" sz="2400" dirty="0" smtClean="0">
                <a:solidFill>
                  <a:prstClr val="black"/>
                </a:solidFill>
              </a:rPr>
              <a:t>ccounts</a:t>
            </a:r>
            <a:endParaRPr lang="en-US" altLang="en-US" sz="2400" dirty="0">
              <a:solidFill>
                <a:prstClr val="black"/>
              </a:solidFill>
            </a:endParaRPr>
          </a:p>
          <a:p>
            <a:pPr lvl="0"/>
            <a:r>
              <a:rPr lang="en-US" altLang="en-US" sz="2400" dirty="0">
                <a:solidFill>
                  <a:prstClr val="black"/>
                </a:solidFill>
              </a:rPr>
              <a:t>Outgoing Subawards </a:t>
            </a:r>
          </a:p>
          <a:p>
            <a:pPr lvl="0"/>
            <a:r>
              <a:rPr lang="en-US" altLang="en-US" sz="2400" b="1" u="sng" dirty="0">
                <a:solidFill>
                  <a:prstClr val="black"/>
                </a:solidFill>
              </a:rPr>
              <a:t>Additional Resources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450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None/>
            </a:pPr>
            <a:r>
              <a:rPr lang="en-US" altLang="en-US" sz="2400" dirty="0" smtClean="0"/>
              <a:t>If you need help, try the following steps: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altLang="en-US" sz="1000" dirty="0" smtClean="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Click on the help icon next to the field in question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Click on the WISPER Help link on the top of each page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Contact the SPO Owner (see SPO Action tab)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Consult the WISPER help page at: </a:t>
            </a:r>
            <a:r>
              <a:rPr lang="en-US" altLang="en-US" sz="2400" dirty="0" smtClean="0">
                <a:hlinkClick r:id="rId3"/>
              </a:rPr>
              <a:t>http://www.rsp.wisc.edu/WISPER/</a:t>
            </a:r>
            <a:r>
              <a:rPr lang="en-US" altLang="en-US" sz="2400" dirty="0" smtClean="0"/>
              <a:t> for</a:t>
            </a:r>
          </a:p>
          <a:p>
            <a:pPr marL="1331913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Training Manual</a:t>
            </a:r>
          </a:p>
          <a:p>
            <a:pPr marL="1331913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Desk References</a:t>
            </a:r>
          </a:p>
          <a:p>
            <a:pPr marL="1331913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Webcasts</a:t>
            </a:r>
          </a:p>
          <a:p>
            <a:pPr marL="1331913" lvl="1" indent="-533400">
              <a:lnSpc>
                <a:spcPct val="90000"/>
              </a:lnSpc>
              <a:buFontTx/>
              <a:buAutoNum type="arabicPeriod"/>
            </a:pPr>
            <a:r>
              <a:rPr lang="en-US" altLang="en-US" sz="2000" dirty="0" smtClean="0"/>
              <a:t>This presentation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Email: </a:t>
            </a:r>
            <a:r>
              <a:rPr lang="en-US" altLang="en-US" sz="2400" dirty="0" smtClean="0">
                <a:hlinkClick r:id="rId4"/>
              </a:rPr>
              <a:t>WISPER@rsp.wisc.edu</a:t>
            </a:r>
            <a:endParaRPr lang="en-US" alt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21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Award </a:t>
            </a:r>
            <a:r>
              <a:rPr lang="en-US" sz="1600" dirty="0"/>
              <a:t>Set-up Web-Page: </a:t>
            </a:r>
            <a:endParaRPr lang="en-US" sz="1600" dirty="0" smtClean="0"/>
          </a:p>
          <a:p>
            <a:pPr marL="0" indent="0">
              <a:buNone/>
            </a:pPr>
            <a:r>
              <a:rPr lang="en-US" sz="1600" dirty="0" smtClean="0">
                <a:hlinkClick r:id="rId2"/>
              </a:rPr>
              <a:t>https</a:t>
            </a:r>
            <a:r>
              <a:rPr lang="en-US" sz="1600" dirty="0">
                <a:hlinkClick r:id="rId2"/>
              </a:rPr>
              <a:t>://www.rsp.wisc.edu/awardsetup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Commitment Lookup </a:t>
            </a:r>
            <a:r>
              <a:rPr lang="en-US" sz="1600" dirty="0" smtClean="0"/>
              <a:t>Tool:</a:t>
            </a:r>
          </a:p>
          <a:p>
            <a:pPr marL="0" indent="0">
              <a:buNone/>
            </a:pPr>
            <a:r>
              <a:rPr lang="en-US" sz="1600" dirty="0" smtClean="0">
                <a:hlinkClick r:id="rId3"/>
              </a:rPr>
              <a:t>https</a:t>
            </a:r>
            <a:r>
              <a:rPr lang="en-US" sz="1600" dirty="0">
                <a:hlinkClick r:id="rId3"/>
              </a:rPr>
              <a:t>://</a:t>
            </a:r>
            <a:r>
              <a:rPr lang="en-US" sz="1600" dirty="0" smtClean="0">
                <a:hlinkClick r:id="rId3"/>
              </a:rPr>
              <a:t>www.rsp.wisc.edu/effort/lookup/comlookup/index.cfm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/>
              <a:t>UW Effort </a:t>
            </a:r>
            <a:r>
              <a:rPr lang="en-US" sz="1600" dirty="0" smtClean="0"/>
              <a:t>Policy</a:t>
            </a:r>
          </a:p>
          <a:p>
            <a:pPr marL="0" indent="0">
              <a:buNone/>
            </a:pPr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</a:t>
            </a:r>
            <a:r>
              <a:rPr lang="en-US" sz="1600" dirty="0" smtClean="0">
                <a:hlinkClick r:id="rId4"/>
              </a:rPr>
              <a:t>www.rsp.wisc.edu/effort/uwMadisonEffortPolicyFINAL2007-08-29.pdf</a:t>
            </a:r>
            <a:endParaRPr lang="en-US" sz="1600" dirty="0" smtClean="0"/>
          </a:p>
          <a:p>
            <a:endParaRPr lang="en-US" sz="1600" dirty="0"/>
          </a:p>
          <a:p>
            <a:r>
              <a:rPr lang="en-US" sz="1600" dirty="0" smtClean="0"/>
              <a:t>UW Effort Guidelines:</a:t>
            </a:r>
          </a:p>
          <a:p>
            <a:pPr marL="0" indent="0">
              <a:buNone/>
            </a:pPr>
            <a:r>
              <a:rPr lang="en-US" sz="1600" u="sng" dirty="0" smtClean="0">
                <a:solidFill>
                  <a:srgbClr val="0000FF"/>
                </a:solidFill>
              </a:rPr>
              <a:t>http</a:t>
            </a:r>
            <a:r>
              <a:rPr lang="en-US" sz="1600" u="sng" dirty="0">
                <a:solidFill>
                  <a:srgbClr val="0000FF"/>
                </a:solidFill>
              </a:rPr>
              <a:t>://www.rsp.wisc.edu/effort/uwMadisonEffortGuidelines2008-03-19.pdf 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 smtClean="0"/>
              <a:t>Outgoing Subawards</a:t>
            </a:r>
          </a:p>
          <a:p>
            <a:pPr marL="0" indent="0">
              <a:buNone/>
            </a:pPr>
            <a:r>
              <a:rPr lang="en-US" sz="1600" u="sng" dirty="0" smtClean="0"/>
              <a:t> </a:t>
            </a:r>
            <a:r>
              <a:rPr lang="en-US" sz="1600" u="sng" dirty="0" smtClean="0">
                <a:solidFill>
                  <a:srgbClr val="0000FF"/>
                </a:solidFill>
              </a:rPr>
              <a:t>https</a:t>
            </a:r>
            <a:r>
              <a:rPr lang="en-US" sz="1600" u="sng" dirty="0">
                <a:solidFill>
                  <a:srgbClr val="0000FF"/>
                </a:solidFill>
              </a:rPr>
              <a:t>://www.rsp.wisc.edu/awardmgt/subagmts.html</a:t>
            </a:r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97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WISPER – Feedback &amp; Questions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2800" dirty="0" smtClean="0"/>
              <a:t>Questions?</a:t>
            </a:r>
          </a:p>
          <a:p>
            <a:pPr>
              <a:buFontTx/>
              <a:buNone/>
            </a:pP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 smtClean="0"/>
              <a:t>Thank you for coming!</a:t>
            </a:r>
          </a:p>
          <a:p>
            <a:pPr>
              <a:buFontTx/>
              <a:buNone/>
            </a:pPr>
            <a:r>
              <a:rPr lang="en-US" altLang="en-US" sz="2800" dirty="0" smtClean="0"/>
              <a:t> </a:t>
            </a:r>
            <a:endParaRPr lang="en-US" altLang="en-US" sz="2800" dirty="0"/>
          </a:p>
          <a:p>
            <a:pPr>
              <a:buFontTx/>
              <a:buNone/>
            </a:pPr>
            <a:r>
              <a:rPr lang="en-US" altLang="en-US" sz="2800" dirty="0" smtClean="0"/>
              <a:t>Charlie </a:t>
            </a:r>
            <a:r>
              <a:rPr lang="en-US" altLang="en-US" sz="2800" dirty="0" smtClean="0"/>
              <a:t>Giese </a:t>
            </a:r>
            <a:r>
              <a:rPr lang="en-US" altLang="en-US" sz="2800" dirty="0" smtClean="0">
                <a:hlinkClick r:id="rId2"/>
              </a:rPr>
              <a:t>Charlie.Giese@wisc.edu</a:t>
            </a:r>
            <a:endParaRPr lang="en-US" altLang="en-US" sz="2800" dirty="0" smtClean="0"/>
          </a:p>
          <a:p>
            <a:pPr marL="0" indent="0">
              <a:buNone/>
            </a:pPr>
            <a:r>
              <a:rPr lang="en-US" altLang="en-US" sz="2800" dirty="0" smtClean="0"/>
              <a:t>Natalie </a:t>
            </a:r>
            <a:r>
              <a:rPr lang="en-US" altLang="en-US" sz="2800" dirty="0" err="1" smtClean="0"/>
              <a:t>Benish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hlinkClick r:id="rId3"/>
              </a:rPr>
              <a:t>Natalie.Benish</a:t>
            </a:r>
            <a:r>
              <a:rPr lang="en-US" sz="2800" dirty="0" smtClean="0">
                <a:hlinkClick r:id="rId3"/>
              </a:rPr>
              <a:t>@wisc.edu</a:t>
            </a:r>
            <a:r>
              <a:rPr lang="en-US" sz="2800" dirty="0" smtClean="0"/>
              <a:t> </a:t>
            </a:r>
            <a:endParaRPr lang="en-US" altLang="en-US" sz="2800" dirty="0" smtClean="0"/>
          </a:p>
          <a:p>
            <a:pPr>
              <a:buFontTx/>
              <a:buNone/>
            </a:pP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67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4923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8463" indent="-398463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400" dirty="0"/>
              <a:t>When to start?</a:t>
            </a:r>
          </a:p>
          <a:p>
            <a:pPr marL="398463" indent="-398463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400" dirty="0"/>
              <a:t>	If RSP receives the </a:t>
            </a:r>
            <a:r>
              <a:rPr lang="en-US" sz="2400" dirty="0" smtClean="0"/>
              <a:t>award notice </a:t>
            </a:r>
            <a:r>
              <a:rPr lang="en-US" sz="2400" dirty="0"/>
              <a:t>first - we will send a “Set-Up Projects” approval to the </a:t>
            </a:r>
            <a:r>
              <a:rPr lang="en-US" sz="2400" dirty="0" smtClean="0"/>
              <a:t>WISPER Award </a:t>
            </a:r>
            <a:r>
              <a:rPr lang="en-US" sz="2400" dirty="0"/>
              <a:t>Setup </a:t>
            </a:r>
            <a:r>
              <a:rPr lang="en-US" sz="2400" dirty="0" smtClean="0"/>
              <a:t>contact. </a:t>
            </a:r>
            <a:endParaRPr lang="en-US" sz="2400" dirty="0"/>
          </a:p>
          <a:p>
            <a:pPr marL="398463" indent="-398463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400" dirty="0"/>
              <a:t>	If PI or Department receives award notice first:</a:t>
            </a:r>
          </a:p>
          <a:p>
            <a:pPr marL="798513" lvl="1" indent="-398463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/>
              <a:t>You can Upload document(s) to Attachments </a:t>
            </a:r>
            <a:r>
              <a:rPr lang="en-US" sz="2400" dirty="0" smtClean="0"/>
              <a:t>tab, Complete </a:t>
            </a:r>
            <a:r>
              <a:rPr lang="en-US" sz="2400" dirty="0"/>
              <a:t>Projects </a:t>
            </a:r>
            <a:r>
              <a:rPr lang="en-US" sz="2400" dirty="0" smtClean="0"/>
              <a:t>tab and send </a:t>
            </a:r>
            <a:r>
              <a:rPr lang="en-US" sz="2400" dirty="0"/>
              <a:t>Setup </a:t>
            </a:r>
            <a:r>
              <a:rPr lang="en-US" sz="2400" dirty="0" smtClean="0"/>
              <a:t>Projects approval </a:t>
            </a:r>
            <a:r>
              <a:rPr lang="en-US" sz="2400" dirty="0"/>
              <a:t>to </a:t>
            </a:r>
            <a:r>
              <a:rPr lang="en-US" sz="2400" dirty="0" smtClean="0"/>
              <a:t>Division.</a:t>
            </a:r>
          </a:p>
          <a:p>
            <a:pPr marL="798513" lvl="1" indent="-398463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 smtClean="0"/>
              <a:t>OR, email the award to </a:t>
            </a:r>
            <a:r>
              <a:rPr lang="en-US" sz="2400" dirty="0" smtClean="0">
                <a:hlinkClick r:id="rId3"/>
              </a:rPr>
              <a:t>preaward@rsp.wisc.edu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110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WISPER – Division Implementation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1516"/>
            <a:ext cx="8229600" cy="4525963"/>
          </a:xfrm>
        </p:spPr>
        <p:txBody>
          <a:bodyPr/>
          <a:lstStyle/>
          <a:p>
            <a:pPr marL="107950" indent="11113">
              <a:lnSpc>
                <a:spcPct val="90000"/>
              </a:lnSpc>
              <a:buNone/>
            </a:pPr>
            <a:r>
              <a:rPr lang="en-US" altLang="en-US" sz="2400" dirty="0" smtClean="0"/>
              <a:t>Your Division may have specific instructions on the following items. Please ensure that you communicate with your Division Research Administrators to determine if they recommend any specific method for:</a:t>
            </a:r>
          </a:p>
          <a:p>
            <a:pPr marL="627063" indent="-508000">
              <a:lnSpc>
                <a:spcPct val="90000"/>
              </a:lnSpc>
              <a:buNone/>
            </a:pPr>
            <a:endParaRPr lang="en-US" altLang="en-US" sz="2400" dirty="0" smtClean="0"/>
          </a:p>
          <a:p>
            <a:pPr marL="627063" indent="-508000">
              <a:lnSpc>
                <a:spcPct val="90000"/>
              </a:lnSpc>
            </a:pPr>
            <a:r>
              <a:rPr lang="en-US" altLang="en-US" sz="2400" dirty="0" smtClean="0"/>
              <a:t>Who will initiate Project Details?</a:t>
            </a:r>
          </a:p>
          <a:p>
            <a:pPr marL="627063" indent="-508000">
              <a:lnSpc>
                <a:spcPct val="90000"/>
              </a:lnSpc>
            </a:pPr>
            <a:r>
              <a:rPr lang="en-US" altLang="en-US" sz="2400" dirty="0" smtClean="0"/>
              <a:t>Who will complete Project Details?</a:t>
            </a:r>
          </a:p>
          <a:p>
            <a:pPr marL="627063" indent="-508000">
              <a:lnSpc>
                <a:spcPct val="90000"/>
              </a:lnSpc>
            </a:pPr>
            <a:r>
              <a:rPr lang="en-US" altLang="en-US" sz="2400" dirty="0" smtClean="0"/>
              <a:t>WISPER routing path</a:t>
            </a:r>
          </a:p>
          <a:p>
            <a:pPr marL="627063" indent="-508000">
              <a:lnSpc>
                <a:spcPct val="90000"/>
              </a:lnSpc>
            </a:pPr>
            <a:r>
              <a:rPr lang="en-US" altLang="en-US" sz="2400" dirty="0" smtClean="0"/>
              <a:t>Use of approvals</a:t>
            </a:r>
          </a:p>
          <a:p>
            <a:pPr marL="627063" indent="-508000">
              <a:lnSpc>
                <a:spcPct val="90000"/>
              </a:lnSpc>
            </a:pPr>
            <a:r>
              <a:rPr lang="en-US" altLang="en-US" sz="2400" dirty="0" smtClean="0"/>
              <a:t>Attachments expected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61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Projects Tab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181600"/>
          </a:xfrm>
        </p:spPr>
        <p:txBody>
          <a:bodyPr/>
          <a:lstStyle/>
          <a:p>
            <a:pPr marL="398463" indent="-398463">
              <a:lnSpc>
                <a:spcPct val="80000"/>
              </a:lnSpc>
              <a:buNone/>
              <a:defRPr/>
            </a:pPr>
            <a:r>
              <a:rPr lang="en-US" sz="2400" dirty="0"/>
              <a:t>Projects Tab- What to enter </a:t>
            </a:r>
          </a:p>
          <a:p>
            <a:pPr marL="398463" indent="-398463">
              <a:lnSpc>
                <a:spcPct val="80000"/>
              </a:lnSpc>
              <a:buNone/>
              <a:defRPr/>
            </a:pPr>
            <a:endParaRPr lang="en-US" sz="1600" dirty="0"/>
          </a:p>
          <a:p>
            <a:pPr marL="398463" indent="-398463">
              <a:lnSpc>
                <a:spcPct val="80000"/>
              </a:lnSpc>
              <a:defRPr/>
            </a:pPr>
            <a:r>
              <a:rPr lang="en-US" sz="1600" dirty="0"/>
              <a:t>Award Costs &amp; Dates to match award </a:t>
            </a:r>
          </a:p>
          <a:p>
            <a:pPr marL="398463" indent="-398463">
              <a:lnSpc>
                <a:spcPct val="80000"/>
              </a:lnSpc>
              <a:defRPr/>
            </a:pPr>
            <a:r>
              <a:rPr lang="en-US" sz="1600" dirty="0" smtClean="0"/>
              <a:t>If requesting an advance account: enter best </a:t>
            </a:r>
            <a:r>
              <a:rPr lang="en-US" sz="1600" dirty="0"/>
              <a:t>known </a:t>
            </a:r>
            <a:r>
              <a:rPr lang="en-US" sz="1600" dirty="0" smtClean="0"/>
              <a:t>information or $0</a:t>
            </a:r>
            <a:endParaRPr lang="en-US" sz="1600" dirty="0"/>
          </a:p>
          <a:p>
            <a:pPr marL="398463" indent="-398463">
              <a:lnSpc>
                <a:spcPct val="80000"/>
              </a:lnSpc>
              <a:defRPr/>
            </a:pPr>
            <a:r>
              <a:rPr lang="en-US" sz="1600" dirty="0" smtClean="0"/>
              <a:t>Request Multiple </a:t>
            </a:r>
            <a:r>
              <a:rPr lang="en-US" sz="1600" dirty="0"/>
              <a:t>Projects if necessary (Subaccounts)</a:t>
            </a:r>
          </a:p>
          <a:p>
            <a:pPr marL="398463" indent="-398463">
              <a:lnSpc>
                <a:spcPct val="80000"/>
              </a:lnSpc>
              <a:defRPr/>
            </a:pPr>
            <a:endParaRPr lang="en-US" sz="1600" dirty="0"/>
          </a:p>
          <a:p>
            <a:pPr lvl="1">
              <a:buFontTx/>
              <a:buNone/>
              <a:defRPr/>
            </a:pPr>
            <a:endParaRPr lang="en-US" sz="1600" dirty="0"/>
          </a:p>
          <a:p>
            <a:pPr lvl="1">
              <a:buFontTx/>
              <a:buNone/>
              <a:defRPr/>
            </a:pPr>
            <a:endParaRPr lang="en-US" sz="1600" dirty="0" smtClean="0"/>
          </a:p>
          <a:p>
            <a:pPr lvl="1">
              <a:buFontTx/>
              <a:buNone/>
              <a:defRPr/>
            </a:pPr>
            <a:r>
              <a:rPr lang="en-US" sz="1600" dirty="0" smtClean="0"/>
              <a:t>Do you need Multiple </a:t>
            </a:r>
            <a:r>
              <a:rPr lang="en-US" sz="1600" dirty="0"/>
              <a:t>Projects? </a:t>
            </a:r>
            <a:endParaRPr lang="en-US" sz="1600" dirty="0" smtClean="0"/>
          </a:p>
          <a:p>
            <a:pPr lvl="1">
              <a:buFontTx/>
              <a:buNone/>
              <a:defRPr/>
            </a:pPr>
            <a:r>
              <a:rPr lang="en-US" sz="1600" dirty="0" smtClean="0"/>
              <a:t>-  The </a:t>
            </a:r>
            <a:r>
              <a:rPr lang="en-US" sz="1600" dirty="0"/>
              <a:t>project necessitates separation of budget or accounting by multiple tasks, departments or other factors.</a:t>
            </a:r>
          </a:p>
          <a:p>
            <a:pPr lvl="1">
              <a:defRPr/>
            </a:pPr>
            <a:r>
              <a:rPr lang="en-US" sz="1600" dirty="0"/>
              <a:t>The award incorporates multiple F&amp;A rates </a:t>
            </a:r>
            <a:r>
              <a:rPr lang="en-US" sz="1600" dirty="0" smtClean="0"/>
              <a:t>(such as NSF </a:t>
            </a:r>
            <a:r>
              <a:rPr lang="en-US" sz="1600" dirty="0"/>
              <a:t>grant with REU component).</a:t>
            </a:r>
          </a:p>
          <a:p>
            <a:pPr lvl="1">
              <a:defRPr/>
            </a:pPr>
            <a:r>
              <a:rPr lang="en-US" sz="1600" dirty="0"/>
              <a:t>Separate fiscal periods require separate accounting, billing or fiscal reports (such as NIH P, T, or U mechanisms).  </a:t>
            </a:r>
            <a:endParaRPr lang="en-US" sz="1600" dirty="0" smtClean="0"/>
          </a:p>
          <a:p>
            <a:pPr lvl="1">
              <a:defRPr/>
            </a:pPr>
            <a:endParaRPr lang="en-US" sz="1600" i="1" dirty="0"/>
          </a:p>
          <a:p>
            <a:pPr marL="457200" lvl="1" indent="0">
              <a:buNone/>
              <a:defRPr/>
            </a:pPr>
            <a:r>
              <a:rPr lang="en-US" sz="1600" u="sng" dirty="0" smtClean="0"/>
              <a:t>If </a:t>
            </a:r>
            <a:r>
              <a:rPr lang="en-US" sz="1600" u="sng" dirty="0"/>
              <a:t>you are not sure if projects </a:t>
            </a:r>
            <a:r>
              <a:rPr lang="en-US" sz="1600" u="sng" dirty="0" smtClean="0"/>
              <a:t>will be </a:t>
            </a:r>
            <a:r>
              <a:rPr lang="en-US" sz="1600" u="sng" dirty="0"/>
              <a:t>needed each year, contact </a:t>
            </a:r>
            <a:r>
              <a:rPr lang="en-US" sz="1600" u="sng" dirty="0" smtClean="0"/>
              <a:t>RSP</a:t>
            </a:r>
            <a:endParaRPr lang="en-US" sz="1600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285FA-D047-4022-804F-76A77482A456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14413" y="3038941"/>
            <a:ext cx="7239000" cy="646331"/>
          </a:xfrm>
          <a:prstGeom prst="rect">
            <a:avLst/>
          </a:prstGeom>
          <a:noFill/>
          <a:ln w="9525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solidFill>
                  <a:srgbClr val="990000"/>
                </a:solidFill>
              </a:rPr>
              <a:t>Add them NOW.  RSP will require justification if you ask for them after the award has been generated.</a:t>
            </a:r>
          </a:p>
        </p:txBody>
      </p:sp>
    </p:spTree>
    <p:extLst>
      <p:ext uri="{BB962C8B-B14F-4D97-AF65-F5344CB8AC3E}">
        <p14:creationId xmlns:p14="http://schemas.microsoft.com/office/powerpoint/2010/main" val="4145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RSP_Template</Template>
  <TotalTime>1157</TotalTime>
  <Words>3488</Words>
  <Application>Microsoft Office PowerPoint</Application>
  <PresentationFormat>On-screen Show (4:3)</PresentationFormat>
  <Paragraphs>638</Paragraphs>
  <Slides>67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4" baseType="lpstr">
      <vt:lpstr>Arial</vt:lpstr>
      <vt:lpstr>Friz Quadrata</vt:lpstr>
      <vt:lpstr>Wingdings</vt:lpstr>
      <vt:lpstr>Times</vt:lpstr>
      <vt:lpstr>Verdana</vt:lpstr>
      <vt:lpstr>Calibri</vt:lpstr>
      <vt:lpstr>Office Theme</vt:lpstr>
      <vt:lpstr>WISPER 201</vt:lpstr>
      <vt:lpstr>Award Set Up, Commitment, and Cost Share</vt:lpstr>
      <vt:lpstr>WISPER-Agenda</vt:lpstr>
      <vt:lpstr>WISPER Status 4.5</vt:lpstr>
      <vt:lpstr>WISPER Status 5 – Setup.  Projects Tab</vt:lpstr>
      <vt:lpstr>WISPER -Agenda</vt:lpstr>
      <vt:lpstr>Projects Tab</vt:lpstr>
      <vt:lpstr>WISPER – Division Implementation</vt:lpstr>
      <vt:lpstr>Projects Tab</vt:lpstr>
      <vt:lpstr>WISPER-Agenda</vt:lpstr>
      <vt:lpstr>WISPER – Protocol Details</vt:lpstr>
      <vt:lpstr>WISPER – Protocol Details</vt:lpstr>
      <vt:lpstr>WISPER – Protocol Details</vt:lpstr>
      <vt:lpstr>WISPER-Agenda</vt:lpstr>
      <vt:lpstr>WISPER – Project Details</vt:lpstr>
      <vt:lpstr>WISPER – Project Details</vt:lpstr>
      <vt:lpstr>WISPER - Project Details</vt:lpstr>
      <vt:lpstr>WISPER-Agenda</vt:lpstr>
      <vt:lpstr>WISPER - Effort and Cost-Share</vt:lpstr>
      <vt:lpstr>WISPER – Effort Resources</vt:lpstr>
      <vt:lpstr>Effort Certification</vt:lpstr>
      <vt:lpstr>Commitments</vt:lpstr>
      <vt:lpstr>Commitments</vt:lpstr>
      <vt:lpstr>Commitments</vt:lpstr>
      <vt:lpstr>Commitments</vt:lpstr>
      <vt:lpstr>Commitments</vt:lpstr>
      <vt:lpstr>Effort Certification</vt:lpstr>
      <vt:lpstr>Cost Sharing</vt:lpstr>
      <vt:lpstr>Types of Cost Sharing</vt:lpstr>
      <vt:lpstr>Cost sharing</vt:lpstr>
      <vt:lpstr>Commitments &amp; Cost Share</vt:lpstr>
      <vt:lpstr>WISPER – Effort Commitment Entry, A-basis, Sponsor Paid</vt:lpstr>
      <vt:lpstr>WISPER – Effort Commitment Entry, A-basis, Sponsor Paid</vt:lpstr>
      <vt:lpstr>WISPER – Effort Commitment Entry, A-basis, Sponsor Paid</vt:lpstr>
      <vt:lpstr>WISPER – Effort Commitments</vt:lpstr>
      <vt:lpstr>WISPER – Cost Share Payroll Commitments</vt:lpstr>
      <vt:lpstr>WISPER – Effort Commitment, A-basis, Sponsor Paid &amp; Cost Shared</vt:lpstr>
      <vt:lpstr>WISPER – Effort Commitment, A-basis, Sponsor Paid &amp; Cost Shared</vt:lpstr>
      <vt:lpstr>WISPER – Effort Commitment, C-basis</vt:lpstr>
      <vt:lpstr>WISPER – Effort Commitment, C-basis, Sponsor Paid &amp; Cost Shared</vt:lpstr>
      <vt:lpstr>WISPER – Effort Commitment, C-basis, Cost Shared</vt:lpstr>
      <vt:lpstr>The Effort Process in a Nutshell:</vt:lpstr>
      <vt:lpstr>WISPER – Commitment Changes</vt:lpstr>
      <vt:lpstr>WISPER-Agenda</vt:lpstr>
      <vt:lpstr>WISPER – PI Signature</vt:lpstr>
      <vt:lpstr>WISPER – PI Signature</vt:lpstr>
      <vt:lpstr>WISPER – PI Signature</vt:lpstr>
      <vt:lpstr>WISPER – PI Signature</vt:lpstr>
      <vt:lpstr>WISPER – PI Signature</vt:lpstr>
      <vt:lpstr>WISPER-Agenda</vt:lpstr>
      <vt:lpstr>FCOI Compliance</vt:lpstr>
      <vt:lpstr>University FCOI Compliance</vt:lpstr>
      <vt:lpstr>PHS FCOI Regulations</vt:lpstr>
      <vt:lpstr>PHS FCOI Compliance</vt:lpstr>
      <vt:lpstr>PHS FCOI Compliance</vt:lpstr>
      <vt:lpstr>FCOI Compliance</vt:lpstr>
      <vt:lpstr>PHS FCOI Compliance</vt:lpstr>
      <vt:lpstr>WISPER – I’ve Completed Project Entry</vt:lpstr>
      <vt:lpstr>WISPER  Account Setup Completion </vt:lpstr>
      <vt:lpstr>WISPER-Agenda</vt:lpstr>
      <vt:lpstr>WISPER – Advance Accounts</vt:lpstr>
      <vt:lpstr>WISPER-Agenda</vt:lpstr>
      <vt:lpstr>WISPER- Outgoing Subawards</vt:lpstr>
      <vt:lpstr>WISPER-Agenda</vt:lpstr>
      <vt:lpstr>Help?</vt:lpstr>
      <vt:lpstr>Resources</vt:lpstr>
      <vt:lpstr>WISPER – Feedback &amp; Questions</vt:lpstr>
    </vt:vector>
  </TitlesOfParts>
  <Company>Research and Sponsored Programs - UW-Madison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WISPER 201</dc:title>
  <dc:creator>Melanie Hebl</dc:creator>
  <cp:lastModifiedBy>Charlie Giese</cp:lastModifiedBy>
  <cp:revision>98</cp:revision>
  <cp:lastPrinted>2017-03-23T13:01:53Z</cp:lastPrinted>
  <dcterms:created xsi:type="dcterms:W3CDTF">2014-11-12T20:57:30Z</dcterms:created>
  <dcterms:modified xsi:type="dcterms:W3CDTF">2018-02-28T16:52:09Z</dcterms:modified>
</cp:coreProperties>
</file>